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9"/>
  </p:notesMasterIdLst>
  <p:sldIdLst>
    <p:sldId id="587" r:id="rId2"/>
    <p:sldId id="365" r:id="rId3"/>
    <p:sldId id="635" r:id="rId4"/>
    <p:sldId id="636" r:id="rId5"/>
    <p:sldId id="637" r:id="rId6"/>
    <p:sldId id="639" r:id="rId7"/>
    <p:sldId id="600" r:id="rId8"/>
    <p:sldId id="640" r:id="rId9"/>
    <p:sldId id="435" r:id="rId10"/>
    <p:sldId id="433" r:id="rId11"/>
    <p:sldId id="430" r:id="rId12"/>
    <p:sldId id="638" r:id="rId13"/>
    <p:sldId id="429" r:id="rId14"/>
    <p:sldId id="444" r:id="rId15"/>
    <p:sldId id="439" r:id="rId16"/>
    <p:sldId id="449" r:id="rId17"/>
    <p:sldId id="453" r:id="rId18"/>
    <p:sldId id="455" r:id="rId19"/>
    <p:sldId id="461" r:id="rId20"/>
    <p:sldId id="543" r:id="rId21"/>
    <p:sldId id="534" r:id="rId22"/>
    <p:sldId id="551" r:id="rId23"/>
    <p:sldId id="259" r:id="rId24"/>
    <p:sldId id="572" r:id="rId25"/>
    <p:sldId id="575" r:id="rId26"/>
    <p:sldId id="594" r:id="rId27"/>
    <p:sldId id="613" r:id="rId2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70"/>
    <p:penClr>
      <a:srgbClr val="666699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9900"/>
    <a:srgbClr val="FFFF00"/>
    <a:srgbClr val="FFCC00"/>
    <a:srgbClr val="FF0000"/>
    <a:srgbClr val="000099"/>
    <a:srgbClr val="B2B2B2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565" autoAdjust="0"/>
  </p:normalViewPr>
  <p:slideViewPr>
    <p:cSldViewPr>
      <p:cViewPr varScale="1">
        <p:scale>
          <a:sx n="80" d="100"/>
          <a:sy n="80" d="100"/>
        </p:scale>
        <p:origin x="151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1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948FBCD-8475-4AF4-9CE8-3DC601FEBFF7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1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004B2CE-A259-47B0-AAFF-D40E278B9B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3D5D44-B3E9-460D-8E86-ADAFC5323C2E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43 w 717"/>
                <a:gd name="T1" fmla="*/ 845 h 845"/>
                <a:gd name="T2" fmla="*/ 743 w 717"/>
                <a:gd name="T3" fmla="*/ 821 h 845"/>
                <a:gd name="T4" fmla="*/ 600 w 717"/>
                <a:gd name="T5" fmla="*/ 605 h 845"/>
                <a:gd name="T6" fmla="*/ 419 w 717"/>
                <a:gd name="T7" fmla="*/ 396 h 845"/>
                <a:gd name="T8" fmla="*/ 234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22 w 717"/>
                <a:gd name="T15" fmla="*/ 198 h 845"/>
                <a:gd name="T16" fmla="*/ 413 w 717"/>
                <a:gd name="T17" fmla="*/ 408 h 845"/>
                <a:gd name="T18" fmla="*/ 594 w 717"/>
                <a:gd name="T19" fmla="*/ 623 h 845"/>
                <a:gd name="T20" fmla="*/ 743 w 717"/>
                <a:gd name="T21" fmla="*/ 845 h 845"/>
                <a:gd name="T22" fmla="*/ 743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20 w 407"/>
                <a:gd name="T1" fmla="*/ 414 h 414"/>
                <a:gd name="T2" fmla="*/ 420 w 407"/>
                <a:gd name="T3" fmla="*/ 396 h 414"/>
                <a:gd name="T4" fmla="*/ 235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29 w 407"/>
                <a:gd name="T13" fmla="*/ 204 h 414"/>
                <a:gd name="T14" fmla="*/ 420 w 407"/>
                <a:gd name="T15" fmla="*/ 414 h 414"/>
                <a:gd name="T16" fmla="*/ 420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12 w 586"/>
                <a:gd name="T1" fmla="*/ 0 h 599"/>
                <a:gd name="T2" fmla="*/ 594 w 586"/>
                <a:gd name="T3" fmla="*/ 0 h 599"/>
                <a:gd name="T4" fmla="*/ 420 w 586"/>
                <a:gd name="T5" fmla="*/ 132 h 599"/>
                <a:gd name="T6" fmla="*/ 270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70 w 586"/>
                <a:gd name="T17" fmla="*/ 282 h 599"/>
                <a:gd name="T18" fmla="*/ 426 w 586"/>
                <a:gd name="T19" fmla="*/ 138 h 599"/>
                <a:gd name="T20" fmla="*/ 612 w 586"/>
                <a:gd name="T21" fmla="*/ 0 h 599"/>
                <a:gd name="T22" fmla="*/ 612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82 w 269"/>
                <a:gd name="T1" fmla="*/ 0 h 252"/>
                <a:gd name="T2" fmla="*/ 264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82 w 269"/>
                <a:gd name="T15" fmla="*/ 0 h 252"/>
                <a:gd name="T16" fmla="*/ 282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653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10653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52B45-3BCB-4F1D-BA95-65078E096EE4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E0645F-C7B4-450E-AE46-F4DE9A1D96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06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55398-C740-4B79-A791-50D195EEB8CF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77B71-1058-4020-9164-FFBAF7E568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283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A7097-DF15-4486-B4A6-01783BECEF4C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7742D-33E2-4E09-B72B-E831B03982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438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80E12-7DB0-4256-9B2B-92F496E5D4EA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61787-7933-41DC-B0DF-9EF223D640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8892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6FDF1-84D0-47D7-AC8F-FCF58D27E02B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ED5AD-E3D3-450D-9801-24C25B6F28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734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E5BC8-6093-4EA0-8A33-46195B46FD72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AA21C-5F5D-4F27-8689-4F8152C28F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3237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D4818-53A1-4261-893F-240DAEBBB183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AED71-24B1-4965-905B-675339B9FE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463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4668A-B527-4BDE-BF64-A2903B81341C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68F72-7011-4A5E-80A4-D8AA1B22FC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2531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F2081-6BC6-4059-AA9D-12E389AFF63E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01C49-982B-42E8-A2E5-413F30C080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632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A7D1F-EE79-4A3A-942C-406D484712F0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07E02-A8EC-4924-A354-ECD66131F1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5148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3C7A4-6182-476C-8617-C7444835D1FB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2B7BD-E26D-414E-8AC2-892F1D2C5E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4103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E20C9-2D09-4C31-A125-8DA1266C9D17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35960-8646-438B-9BC6-5CDBB8FBB7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5751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0547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0547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0547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0547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8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9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  <p:sp>
            <p:nvSpPr>
              <p:cNvPr id="10549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 dirty="0">
                  <a:cs typeface="Arial" charset="0"/>
                </a:endParaRPr>
              </a:p>
            </p:txBody>
          </p:sp>
        </p:grpSp>
        <p:sp>
          <p:nvSpPr>
            <p:cNvPr id="10549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0549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0549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039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43 w 717"/>
                <a:gd name="T1" fmla="*/ 845 h 845"/>
                <a:gd name="T2" fmla="*/ 743 w 717"/>
                <a:gd name="T3" fmla="*/ 821 h 845"/>
                <a:gd name="T4" fmla="*/ 600 w 717"/>
                <a:gd name="T5" fmla="*/ 605 h 845"/>
                <a:gd name="T6" fmla="*/ 419 w 717"/>
                <a:gd name="T7" fmla="*/ 396 h 845"/>
                <a:gd name="T8" fmla="*/ 234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22 w 717"/>
                <a:gd name="T15" fmla="*/ 198 h 845"/>
                <a:gd name="T16" fmla="*/ 413 w 717"/>
                <a:gd name="T17" fmla="*/ 408 h 845"/>
                <a:gd name="T18" fmla="*/ 594 w 717"/>
                <a:gd name="T19" fmla="*/ 623 h 845"/>
                <a:gd name="T20" fmla="*/ 743 w 717"/>
                <a:gd name="T21" fmla="*/ 845 h 845"/>
                <a:gd name="T22" fmla="*/ 743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20 w 407"/>
                <a:gd name="T1" fmla="*/ 414 h 414"/>
                <a:gd name="T2" fmla="*/ 420 w 407"/>
                <a:gd name="T3" fmla="*/ 396 h 414"/>
                <a:gd name="T4" fmla="*/ 235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29 w 407"/>
                <a:gd name="T13" fmla="*/ 204 h 414"/>
                <a:gd name="T14" fmla="*/ 420 w 407"/>
                <a:gd name="T15" fmla="*/ 414 h 414"/>
                <a:gd name="T16" fmla="*/ 420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49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 dirty="0">
                <a:cs typeface="Arial" charset="0"/>
              </a:endParaRPr>
            </a:p>
          </p:txBody>
        </p:sp>
        <p:sp>
          <p:nvSpPr>
            <p:cNvPr id="1042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12 w 586"/>
                <a:gd name="T1" fmla="*/ 0 h 599"/>
                <a:gd name="T2" fmla="*/ 594 w 586"/>
                <a:gd name="T3" fmla="*/ 0 h 599"/>
                <a:gd name="T4" fmla="*/ 420 w 586"/>
                <a:gd name="T5" fmla="*/ 132 h 599"/>
                <a:gd name="T6" fmla="*/ 270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70 w 586"/>
                <a:gd name="T17" fmla="*/ 282 h 599"/>
                <a:gd name="T18" fmla="*/ 426 w 586"/>
                <a:gd name="T19" fmla="*/ 138 h 599"/>
                <a:gd name="T20" fmla="*/ 612 w 586"/>
                <a:gd name="T21" fmla="*/ 0 h 599"/>
                <a:gd name="T22" fmla="*/ 612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82 w 269"/>
                <a:gd name="T1" fmla="*/ 0 h 252"/>
                <a:gd name="T2" fmla="*/ 264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82 w 269"/>
                <a:gd name="T15" fmla="*/ 0 h 252"/>
                <a:gd name="T16" fmla="*/ 282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5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48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551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551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BE66D493-9F84-4901-B0CB-C7E56A8CD088}" type="datetimeFigureOut">
              <a:rPr lang="ru-RU"/>
              <a:pPr>
                <a:defRPr/>
              </a:pPr>
              <a:t>06.06.2025</a:t>
            </a:fld>
            <a:endParaRPr lang="ru-RU" dirty="0"/>
          </a:p>
        </p:txBody>
      </p:sp>
      <p:sp>
        <p:nvSpPr>
          <p:cNvPr id="10551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51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0DD2245B-E0BB-4B5D-953A-9D65CCBA39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551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4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yandex.ru/yandsearch?p=1&amp;text=%D0%BA%D0%B0%D1%80%D1%82%D0%B8%D0%BD%D0%BA%D0%B0%20%20%D1%82%D1%83%D1%80%D0%B8%D0%B7%D0%BC%20%D0%B2%20%D0%95%D0%B3%D0%B8%D0%BF%D1%82%D0%B5&amp;fp=1&amp;pos=42&amp;uinfo=ww-1008-wh-692-fw-783-fh-486-pd-1&amp;rpt=simage&amp;img_url=http%3A%2F%2Fwww.pogoda-v-egipte.ru%2Fegipet-v-nojabre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yandex.ru/yandsearch?text=%D0%BA%D0%B0%D1%80%D1%82%D0%B8%D0%BD%D0%BA%D0%B0%20%D0%BF%D1%83%D1%81%D1%82%D1%8B%D0%BD%D1%8F%20%D1%81%D0%B0%D1%85%D0%B0%D1%80%D0%B0&amp;img_url=http%3A%2F%2Fimg1.liveinternet.ru%2Fimages%2Fattach%2Fc%2F0%2F43%2F231%2F43231366_1823829.jpg&amp;pos=7&amp;rpt=simage&amp;lr=11122&amp;noreask=1&amp;source=wiz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mages.yandex.ru/yandsearch?source=wiz&amp;fp=7&amp;uinfo=ww-1008-wh-692-fw-783-fh-486-pd-1&amp;p=7&amp;text=%D0%BA%D0%B0%D1%80%D1%82%D0%B8%D0%BD%D0%BA%D0%B0%20%D0%B5%D0%B3%D0%B8%D0%BF%D0%B5%D1%82%D1%81%D0%BA%D0%B8%D0%B9%20%D0%BA%D1%80%D0%B5%D1%81%D1%82%D1%8C%D1%8F%D0%BD%D0%B8%D0%BD&amp;noreask=1&amp;pos=224&amp;rpt=simage&amp;lr=11122&amp;img_url=http%3A%2F%2Fwww.artlib.ru%2Fobjects%2Fgallery_274%2Fartlib_gallery-137422-b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.yandex.ru/yandsearch?source=wiz&amp;fp=4&amp;uinfo=ww-1008-wh-692-fw-783-fh-486-pd-1&amp;p=4&amp;text=%D0%BA%D0%B0%D1%80%D1%82%D0%B8%D0%BD%D0%BA%D0%B0%20%D0%B5%D0%B3%D0%B8%D0%BF%D0%B5%D1%82%D1%81%D0%BA%D0%B8%D0%B9%20%D0%BA%D1%80%D0%B5%D1%81%D1%82%D1%8C%D1%8F%D0%BD%D0%B8%D0%BD&amp;noreask=1&amp;pos=128&amp;rpt=simage&amp;lr=11122&amp;img_url=http%3A%2F%2Fgo.geoid.ru%2Fstatic%2Fuser%2Fphotos%2Fthumbs4%2F123199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images.yandex.ru/yandsearch?text=%D0%BA%D0%B0%D1%80%D1%82%D0%B8%D0%BD%D0%BA%D0%B0%20%D1%81%D1%82%D0%BE%D0%BB%D0%B8%D1%86%D0%B0%20%D0%B5%D0%B3%D0%B8%D0%BF%D1%82%D0%B0%20%D0%BA%D0%B0%D0%B8%D1%80&amp;fp=0&amp;pos=1&amp;uinfo=ww-1008-wh-692-fw-783-fh-486-pd-1&amp;rpt=simage&amp;img_url=http%3A%2F%2Fvenividi.ru%2Ffiles%2Fimg1%2F170%2F1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images.yandex.ru/yandsearch?text=%D0%BA%D0%B0%D1%80%D1%82%D0%B8%D0%BD%D0%BA%D0%B0%20%D1%81%D1%82%D0%BE%D0%BB%D0%B8%D1%86%D0%B0%20%D0%B5%D0%B3%D0%B8%D0%BF%D1%82%D0%B0%20%D0%BA%D0%B0%D0%B8%D1%80&amp;fp=0&amp;pos=26&amp;uinfo=ww-1008-wh-692-fw-783-fh-486-pd-1&amp;rpt=simage&amp;img_url=http%3A%2F%2Fcs403427.userapi.com%2Fv403427950%2F3cfb%2Fql5oFHDaZzk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images.yandex.ru/yandsearch?text=%D0%BA%D0%B0%D1%80%D1%82%D0%B8%D0%BD%D0%BA%D0%B0%20%D1%81%D1%82%D0%BE%D0%BB%D0%B8%D1%86%D0%B0%20%D0%B5%D0%B3%D0%B8%D0%BF%D1%82%D0%B0%20%D0%BA%D0%B0%D0%B8%D1%80&amp;fp=0&amp;pos=28&amp;uinfo=ww-1008-wh-692-fw-783-fh-486-pd-1&amp;rpt=simage&amp;img_url=http%3A%2F%2Fwww.travelgid.net.ua%2Fwp-content%2Fuploads%2F2009%2Fegypt%2F04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images.yandex.ru/yandsearch?p=1&amp;text=%D0%BA%D0%B0%D1%80%D1%82%D0%B8%D0%BD%D0%BA%D0%B0%20%20%D0%B3%D0%BE%D1%80%D0%BE%D0%B4%20%D0%90%D0%BB%D0%B5%D0%BA%D1%81%D0%B0%D0%BD%D0%B4%D1%80%D0%B8%D1%8F%20%D0%B2%20%D0%95%D0%B3%D0%B8%D0%BF%D1%82%D0%B5&amp;fp=1&amp;pos=42&amp;uinfo=ww-1008-wh-692-fw-783-fh-486-pd-1&amp;rpt=simage&amp;img_url=http%3A%2F%2Fwww.vokrugsveta.ru%2Fphoto%2Fthumbnails%2F120%2F18542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images.yandex.ru/yandsearch?text=%D0%BA%D0%B0%D1%80%D1%82%D0%B8%D0%BD%D0%BA%D0%B0%20%20%D0%B3%D0%BE%D1%80%D0%BE%D0%B4%20%D0%90%D0%BB%D0%B5%D0%BA%D1%81%D0%B0%D0%BD%D0%B4%D1%80%D0%B8%D1%8F%20%D0%B2%20%D0%95%D0%B3%D0%B8%D0%BF%D1%82%D0%B5&amp;fp=0&amp;pos=1&amp;uinfo=ww-1008-wh-692-fw-783-fh-486-pd-1&amp;rpt=simage&amp;img_url=http%3A%2F%2Fwww.sedmitza.ru%2Fdata%2F931%2F681%2F1234%2F6609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images.yandex.ru/yandsearch?text=%D0%BA%D0%B0%D1%80%D1%82%D0%B8%D0%BD%D0%BA%D0%B0%20%20%20%20%D0%B5%D0%B3%D0%B8%D0%BF%D0%B5%D1%82%D1%81%D0%BA%D0%B8%D0%B9%20%D0%B4%D1%80%D0%B5%D0%B2%D0%BD%D0%B8%D0%B9%20%D0%BA%D0%B0%D0%BB%D0%B5%D0%BD%D0%B4%D0%B0%D1%80%D1%8C&amp;fp=0&amp;pos=25&amp;uinfo=ww-1008-wh-692-fw-783-fh-486-pd-1&amp;rpt=simage&amp;img_url=http%3A%2F%2Fimg2.labirint.ru%2Fbooks%2F314324%2Fsmall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hyperlink" Target="http://images.yandex.ru/yandsearch?p=4&amp;text=%D0%BA%D0%B0%D1%80%D1%82%D0%B8%D0%BD%D0%BA%D0%B0%20%20%20%20%D0%B5%D0%B3%D0%B8%D0%BF%D0%B5%D1%82%D1%81%D0%BA%D0%B8%D0%B9%20%D0%B4%D1%80%D0%B5%D0%B2%D0%BD%D0%B8%D0%B9%20%D0%BA%D0%B0%D0%BB%D0%B5%D0%BD%D0%B4%D0%B0%D1%80%D1%8C&amp;fp=4&amp;pos=131&amp;uinfo=ww-1008-wh-692-fw-783-fh-486-pd-1&amp;rpt=simage&amp;img_url=http%3A%2F%2Fdpk-info.ucoz.ru%2F_pu%2F0%2F20293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4&amp;img_url=http%3A%2F%2Fwww.vokrugsveta.ru%2Fencyclopedia%2Fimages%2Fthumb%2Ff%2Ff4%2FEgyptP.jpg%2F300px-EgyptP.jpg&amp;uinfo=ww-1008-wh-692-fw-783-fh-486-pd-1&amp;p=4&amp;text=%D0%BA%D0%B0%D1%80%D1%82%D0%B8%D0%BD%D0%BA%D0%B0%20%D0%BA%D0%B0%D0%B8%D1%80%D0%B0&amp;noreask=1&amp;pos=134&amp;rpt=simage&amp;lr=11122" TargetMode="External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hyperlink" Target="http://images.yandex.ru/yandsearch?text=%D0%BA%D0%B0%D1%80%D1%82%D0%B8%D0%BD%D0%BA%D0%B0%20%D0%BA%D0%B0%D0%B8%D1%80%D0%B0&amp;img_url=http%3A%2F%2Fstatic.comon.ru%2Ffile.ashx%3Findex%3D6f8d81bc-db60-4798-ba54-9e152ef4287d&amp;pos=6&amp;rpt=simage&amp;lr=11122&amp;noreask=1&amp;source=wiz" TargetMode="Externa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images.yandex.ru/yandsearch?source=wiz&amp;fp=0&amp;text=%D0%BA%D0%B0%D1%80%D1%82%D0%B8%D0%BD%D0%BA%D0%B0%20%D1%81%D0%B0%D1%85%D0%B0%D1%80%D0%B0%20%D1%80%D0%B0%D1%84%D0%B8%D0%BD%D0%B0%D0%B4%D0%B0&amp;noreask=1&amp;pos=9&amp;lr=11122&amp;rpt=simage&amp;uinfo=ww-1008-wh-692-fw-783-fh-486-pd-1&amp;img_url=http%3A%2F%2Fwww.lada.cc%2Fboard%2Fuploads%2Fmonthly_02_2010%2Fpost-21329-1265113374_thumb.jpg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hyperlink" Target="http://images.yandex.ru/yandsearch?p=1&amp;text=%D0%BA%D0%B0%D1%80%D1%82%D0%B8%D0%BD%D0%BA%D0%B0%20%D0%BF%D1%83%D1%81%D1%82%D1%8B%D0%BD%D1%8F%20%D1%81%D0%B0%D1%85%D0%B0%D1%80%D0%B0&amp;fp=1&amp;pos=37&amp;uinfo=ww-1008-wh-692-fw-783-fh-486-pd-1&amp;rpt=simage&amp;img_url=http%3A%2F%2Fwww.fresher.ru%2Fimages7%2Fputeshestvie-po-pustyne-saxara%2Fbig%2F44.jpg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>
              <a:defRPr/>
            </a:pPr>
            <a:br>
              <a:rPr lang="ru-RU" sz="7200" dirty="0"/>
            </a:br>
            <a:br>
              <a:rPr lang="ru-RU" sz="7200" dirty="0"/>
            </a:br>
            <a:r>
              <a:rPr lang="ru-RU" sz="7200" dirty="0"/>
              <a:t>ЕГИПЕТ.</a:t>
            </a:r>
            <a:br>
              <a:rPr lang="ru-RU" sz="7200" dirty="0"/>
            </a:br>
            <a:br>
              <a:rPr lang="ru-RU" dirty="0"/>
            </a:br>
            <a:endParaRPr lang="ru-RU" dirty="0"/>
          </a:p>
        </p:txBody>
      </p:sp>
      <p:pic>
        <p:nvPicPr>
          <p:cNvPr id="4099" name="Picture 5" descr="http://images.scrapmymap.com/uploads/photo/photo/770/gallery_cairo-luxor-aswan-hurghada-edfu-kom-ombo-tour-2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82800"/>
            <a:ext cx="65532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68313" y="0"/>
            <a:ext cx="82296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Географическое положение.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268413"/>
            <a:ext cx="8229600" cy="47513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dirty="0"/>
          </a:p>
          <a:p>
            <a:pPr eaLnBrk="1" hangingPunct="1">
              <a:defRPr/>
            </a:pPr>
            <a:endParaRPr lang="ru-RU" dirty="0"/>
          </a:p>
        </p:txBody>
      </p:sp>
      <p:pic>
        <p:nvPicPr>
          <p:cNvPr id="5124" name="Picture 7" descr="http://player.myshared.ru/961865/data/images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990600"/>
            <a:ext cx="7989887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Средиземное море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6148" name="Picture 2" descr="http://foto.glavbukh.ru/files/participant/small/476061s561x3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38213"/>
            <a:ext cx="84804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69950"/>
          </a:xfrm>
        </p:spPr>
        <p:txBody>
          <a:bodyPr/>
          <a:lstStyle/>
          <a:p>
            <a:pPr>
              <a:defRPr/>
            </a:pPr>
            <a:r>
              <a:rPr lang="ru-RU" sz="3200" dirty="0">
                <a:solidFill>
                  <a:srgbClr val="FF0000"/>
                </a:solidFill>
              </a:rPr>
              <a:t>Красное море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Самое теплое и самое соленое море на планете. В него не впадает ни одна пресноводная река.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52400" y="1219200"/>
            <a:ext cx="3657600" cy="6019800"/>
          </a:xfrm>
        </p:spPr>
        <p:txBody>
          <a:bodyPr/>
          <a:lstStyle/>
          <a:p>
            <a:pPr>
              <a:defRPr/>
            </a:pPr>
            <a:r>
              <a:rPr lang="ru-RU" sz="1600" b="1" dirty="0">
                <a:effectLst/>
              </a:rPr>
              <a:t>Красное море таит в себе массу опасностей</a:t>
            </a:r>
            <a:r>
              <a:rPr lang="ru-RU" sz="1600" dirty="0">
                <a:effectLst/>
              </a:rPr>
              <a:t>. Прикасаться к красивейшим кораллам, губкам или причудливым медузам в море строго запрещено. Укол морского ежа или укус ядовитой подводной змеи, зубастой мурены может привести к ожогу, аллергической реакции, большой кровопотере, а иногда и к смерти пострадавшего. Встречается тигровая акула, которая часто нападает на человека без видимой причины. Ее пасть усеяна огромными острыми зубами, которые легко могут оторвать конечность.</a:t>
            </a:r>
            <a:endParaRPr lang="ru-RU" sz="1600" dirty="0"/>
          </a:p>
        </p:txBody>
      </p:sp>
      <p:pic>
        <p:nvPicPr>
          <p:cNvPr id="7173" name="Picture 4" descr="http://www.e-kuzbass.ru/afisha/img_dop/images/90904019_3571750_egipet_daiv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17863"/>
            <a:ext cx="4876800" cy="327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8196" name="Picture 2" descr="http://www.gnosis.us.com/wp-content/uploads/2013/05/Tiger-Shar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4265613"/>
            <a:ext cx="4248150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http://www.znanijamira.ru/img/122/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381000"/>
            <a:ext cx="377190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http://gazeta.sever.ru/files/gazeta/23504/821758_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73038"/>
            <a:ext cx="4095750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8" descr="https://im2-tub-ru.yandex.net/i?id=890dcb7ac16b541e821ffcec5bddf805&amp;n=33&amp;h=190&amp;w=2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4081463"/>
            <a:ext cx="35782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0" descr="http://www.aegypten.citysam.de/fotos-aegypten-p/orte-am-roten-meer/hamata/st-johns-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897188"/>
            <a:ext cx="2622550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1800"/>
              <a:t>В Египте засушливый климат. Жаркое время года приходится на июль- октябрь. С декабря по март- холодный сезон, но температура воздуха редко опускается ниже 10 градусов тепла. Благодаря этому курорты Египта известны во всём мире. Наиболее популярные из них  расположены на побережье Красного и Средиземного морей.</a:t>
            </a:r>
          </a:p>
        </p:txBody>
      </p:sp>
      <p:pic>
        <p:nvPicPr>
          <p:cNvPr id="9219" name="Picture 10" descr="173278_large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524000"/>
            <a:ext cx="7391400" cy="5005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/>
              <a:t>Большую часть Египта  на юге и западе занимает песчаная пустыня САХАРА</a:t>
            </a:r>
            <a:r>
              <a:rPr lang="ru-RU" sz="4000"/>
              <a:t>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>
              <a:effectLst/>
            </a:endParaRPr>
          </a:p>
        </p:txBody>
      </p:sp>
      <p:pic>
        <p:nvPicPr>
          <p:cNvPr id="10244" name="Picture 5" descr="43231366_182382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610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Кто живет в пустыне?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11268" name="Picture 2" descr="http://loriette.flexcore.ru/pictures/height600/good_id1822/pic_name09cb189bf11652eacde39d6c7e2dad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4724400"/>
            <a:ext cx="296227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http://tabernaculum.com.ua/wp-content/uploads/2013/09/verbludik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863" y="1600200"/>
            <a:ext cx="317182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vremena-goda.su/uploads/photos/show/%5b1%5d_2_Apr_13_%5b2%5d_28_Jan_15/577_wallpaper-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36576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8" descr="http://kaifolog.ru/uploads/posts/2013-10/1381897372_0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4916488"/>
            <a:ext cx="3065462" cy="194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0" descr="http://xn--h1aafkaeu.xn--80asehdb/uploads/images/slovar/tb/gorilla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3141663"/>
            <a:ext cx="3167062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/>
              <a:t>Через всю территорию Египта протекает крупнейшая река Африки - НИЛ.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2292" name="Picture 7" descr="http://cz.zimg.cz/img/imgz/l14/14/207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9248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pPr eaLnBrk="1" hangingPunct="1"/>
            <a:r>
              <a:rPr lang="ru-RU" altLang="ru-RU" sz="1800" b="1">
                <a:solidFill>
                  <a:srgbClr val="000000"/>
                </a:solidFill>
                <a:effectLst/>
              </a:rPr>
              <a:t>Большинство местного населения живёт вдоль Нила, по берегам которого тянется узкая полоса  пахотной земли. По оросительным каналам от Нила вода поступает на поля.  Пригодные для земледелия районы занимают всего 6% общей площади страны.</a:t>
            </a:r>
          </a:p>
        </p:txBody>
      </p:sp>
      <p:pic>
        <p:nvPicPr>
          <p:cNvPr id="13315" name="Picture 4" descr="artlib_gallery-137422-b">
            <a:hlinkClick r:id="rId2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295400"/>
            <a:ext cx="8305800" cy="5265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/>
              <a:t>Египетские крестьяне выращивают рис, кукурузу, пшеницу, длинноволокнистый хлопок, сахарную свёклу, бобы, апельсины, финики, оливки, бананы, виноград, помидоры, сахарный тростник.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724400"/>
          </a:xfrm>
        </p:spPr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4340" name="Picture 4" descr="508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12993" flipV="1">
            <a:off x="455613" y="1447800"/>
            <a:ext cx="8229600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15364" name="Picture 4" descr="http://velskforest.ru/uploads/posts/2013-05/1368785412_masl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75" y="4622800"/>
            <a:ext cx="35052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http://medicinalplants.ru/images/pages/catalog/h/hlopchatni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37401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 descr="http://rostovprodukt.ru/sites/default/files/saharnaya_svekla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25975"/>
            <a:ext cx="335280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0" descr="http://palomnic.org/gallery/d/1052-3/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84138"/>
            <a:ext cx="3824288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2" descr="http://www.iaosb.org.tr/Media/Company/Product/original/0191200_533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92375"/>
            <a:ext cx="3122613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1800"/>
              <a:t>Деревни, в которых  живут крестьяне, состоят из домов с плоской крышей и единственной комнатой. Половину комнаты занимает печь, её топят зимой, когда температура воздуха  ночью опускается  ниже 0 градусов. Дым от печи выходит прямо в дверь. Еду готовят во дворе около дома.</a:t>
            </a:r>
          </a:p>
        </p:txBody>
      </p:sp>
      <p:pic>
        <p:nvPicPr>
          <p:cNvPr id="16387" name="Picture 3" descr="Dom_v_egipetskoj_derevne_region_imag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600200"/>
            <a:ext cx="8534400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/>
              <a:t>Столица Египта- КАИР. Древнее название города значит «город- победитель», или «город- крепость».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7412" name="Picture 4" descr="kai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8077200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/>
              <a:t>КАИР- большой современный город, загруженный транспортом и множеством людей. Он расположен на берегу Нила, вдоль которого построены кварталы высотных домов. Здесь расположены гостиницы, дорогие магазины, офисы различных фирм.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8436" name="Picture 5" descr="162604811_e536014152_z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153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В старой части Каира сохранились узкие улочки и ветхие дома.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9460" name="Picture 4" descr="1_40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400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/>
              <a:t>На</a:t>
            </a:r>
            <a:r>
              <a:rPr lang="ru-RU" sz="4000"/>
              <a:t>  </a:t>
            </a:r>
            <a:r>
              <a:rPr lang="ru-RU" sz="2400"/>
              <a:t>шумных базарах крестьяне бойко торгуют овощами и фруктами.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0484" name="Picture 4" descr="big114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7543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1800"/>
              <a:t>Крупнейший морской порт Египта- АЛЕКСАНДРИЯ. Он расположен на Средиземном море. Это второй после Каира промышленный центр страны.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1508" name="Picture 5" descr="1854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848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/>
              <a:t>В городе работают металлургический и шинный заводы, предприятия пищевой и лёгкой промышленности.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2532" name="Picture 4" descr="13720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7772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/>
              <a:t>Египет- колыбель одной из древнейших цивилизаций. За много веков до нашей эры египтяне научились делать бумагу, стекло, создали календарь, заложили основы математики.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45092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3557" name="Picture 5" descr="978517075909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32766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img9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38400"/>
            <a:ext cx="40290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000"/>
              <a:t>В Египте сохранились множество древних памятников культуры. Это знаменитые египетские пирамиды и сфинксы. Тысячи туристов со всего мира ежедневно посещают ФИВЫ- древнюю столицу Египта, Долину фараонов, где находятся пирамиды. ПИРАМИДЫ- захоронения фараонов. ФАРАОНЫ - правители древнего Египта.</a:t>
            </a:r>
          </a:p>
        </p:txBody>
      </p:sp>
      <p:pic>
        <p:nvPicPr>
          <p:cNvPr id="24579" name="Picture 7" descr="i?id=614985390-26-72&amp;n=21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0700" y="2057400"/>
            <a:ext cx="30099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0" name="Picture 8" descr="090fd5ef206155f34f267ae0fcf17802">
            <a:hlinkClick r:id="rId5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676400"/>
            <a:ext cx="5029200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1" name="Picture 8" descr="11977150741209489132_orig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43363"/>
            <a:ext cx="3733800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7" descr="i?id=614985390-26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724025"/>
            <a:ext cx="373380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Рустам\Desktop\доклад о Египте\----1_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438"/>
            <a:ext cx="697230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Прямоугольник 3"/>
          <p:cNvSpPr>
            <a:spLocks noChangeArrowheads="1"/>
          </p:cNvSpPr>
          <p:nvPr/>
        </p:nvSpPr>
        <p:spPr bwMode="auto">
          <a:xfrm>
            <a:off x="6972300" y="25400"/>
            <a:ext cx="217170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>
                <a:latin typeface="Calibri" panose="020F0502020204030204" pitchFamily="34" charset="0"/>
              </a:rPr>
              <a:t>Пирами́да Хео́пса— крупнейшая из египетских пирамид единственное из «Семи чудес света», сохранившееся до наших дней. Предполагает</a:t>
            </a:r>
            <a:r>
              <a:rPr lang="ru-RU" altLang="ru-RU" sz="2000" b="1">
                <a:latin typeface="Arial" panose="020B0604020202020204" pitchFamily="34" charset="0"/>
              </a:rPr>
              <a:t>- </a:t>
            </a:r>
            <a:r>
              <a:rPr lang="ru-RU" altLang="ru-RU" sz="2000" b="1">
                <a:latin typeface="Calibri" panose="020F0502020204030204" pitchFamily="34" charset="0"/>
              </a:rPr>
              <a:t>ся,</a:t>
            </a:r>
            <a:r>
              <a:rPr lang="ru-RU" altLang="ru-RU" sz="2000" b="1">
                <a:latin typeface="Arial" panose="020B0604020202020204" pitchFamily="34" charset="0"/>
              </a:rPr>
              <a:t> </a:t>
            </a:r>
            <a:r>
              <a:rPr lang="ru-RU" altLang="ru-RU" sz="2000" b="1">
                <a:latin typeface="Calibri" panose="020F0502020204030204" pitchFamily="34" charset="0"/>
              </a:rPr>
              <a:t> что строительство, продолж</a:t>
            </a:r>
            <a:r>
              <a:rPr lang="ru-RU" altLang="ru-RU" sz="2000" b="1">
                <a:latin typeface="Arial" panose="020B0604020202020204" pitchFamily="34" charset="0"/>
              </a:rPr>
              <a:t>алось</a:t>
            </a:r>
            <a:r>
              <a:rPr lang="ru-RU" altLang="ru-RU" sz="2000" b="1">
                <a:latin typeface="Calibri" panose="020F0502020204030204" pitchFamily="34" charset="0"/>
              </a:rPr>
              <a:t> двадцать лет.</a:t>
            </a:r>
          </a:p>
        </p:txBody>
      </p:sp>
      <p:sp>
        <p:nvSpPr>
          <p:cNvPr id="26628" name="Прямоугольник 4"/>
          <p:cNvSpPr>
            <a:spLocks noChangeArrowheads="1"/>
          </p:cNvSpPr>
          <p:nvPr/>
        </p:nvSpPr>
        <p:spPr bwMode="auto">
          <a:xfrm>
            <a:off x="0" y="5334000"/>
            <a:ext cx="69723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>
                <a:latin typeface="Calibri" panose="020F0502020204030204" pitchFamily="34" charset="0"/>
              </a:rPr>
              <a:t>Большой Сфинкс — древнейшая сохранившаяся на Земле скульптура. Высечена из монолитной известковой скалы в лежащего на песке льва.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46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1" name="Rectangle 149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2" name="Rectangle 152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3" name="Rectangle 155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4" name="Rectangle 158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5" name="Rectangle 300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6" name="Rectangle 303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7" name="Rectangle 306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8" name="Rectangle 309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27659" name="Rectangle 312"/>
          <p:cNvSpPr>
            <a:spLocks noChangeArrowheads="1"/>
          </p:cNvSpPr>
          <p:nvPr/>
        </p:nvSpPr>
        <p:spPr bwMode="auto">
          <a:xfrm>
            <a:off x="1573213" y="1687513"/>
            <a:ext cx="29591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Arial" panose="020B0604020202020204" pitchFamily="34" charset="0"/>
            </a:endParaRPr>
          </a:p>
        </p:txBody>
      </p:sp>
      <p:graphicFrame>
        <p:nvGraphicFramePr>
          <p:cNvPr id="2091" name="Group 43"/>
          <p:cNvGraphicFramePr>
            <a:graphicFrameLocks noGrp="1"/>
          </p:cNvGraphicFramePr>
          <p:nvPr/>
        </p:nvGraphicFramePr>
        <p:xfrm>
          <a:off x="228600" y="304800"/>
          <a:ext cx="8610600" cy="6400802"/>
        </p:xfrm>
        <a:graphic>
          <a:graphicData uri="http://schemas.openxmlformats.org/drawingml/2006/table">
            <a:tbl>
              <a:tblPr/>
              <a:tblGrid>
                <a:gridCol w="436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2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1. Столица Египта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Александрия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               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0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2.Море, омывающее Египет с севера.</a:t>
                      </a: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Красное море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44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3. Город- порт Египта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Нил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4. Крупнейшая река Египта.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rPr>
                        <a:t>Средиземное море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7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5. Море, омывающее Египет с востока.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Times New Roman" pitchFamily="18" charset="0"/>
                        </a:rPr>
                        <a:t>Каир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588" name="Line 396"/>
          <p:cNvSpPr>
            <a:spLocks noChangeShapeType="1"/>
          </p:cNvSpPr>
          <p:nvPr/>
        </p:nvSpPr>
        <p:spPr bwMode="auto">
          <a:xfrm>
            <a:off x="1981200" y="914400"/>
            <a:ext cx="5257800" cy="5181600"/>
          </a:xfrm>
          <a:prstGeom prst="line">
            <a:avLst/>
          </a:prstGeom>
          <a:noFill/>
          <a:ln w="120650">
            <a:solidFill>
              <a:srgbClr val="FF0000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589" name="Line 397"/>
          <p:cNvSpPr>
            <a:spLocks noChangeShapeType="1"/>
          </p:cNvSpPr>
          <p:nvPr/>
        </p:nvSpPr>
        <p:spPr bwMode="auto">
          <a:xfrm>
            <a:off x="2743200" y="2362200"/>
            <a:ext cx="4495800" cy="2286000"/>
          </a:xfrm>
          <a:prstGeom prst="line">
            <a:avLst/>
          </a:prstGeom>
          <a:noFill/>
          <a:ln w="120650">
            <a:solidFill>
              <a:srgbClr val="FF0000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590" name="Line 398"/>
          <p:cNvSpPr>
            <a:spLocks noChangeShapeType="1"/>
          </p:cNvSpPr>
          <p:nvPr/>
        </p:nvSpPr>
        <p:spPr bwMode="auto">
          <a:xfrm flipV="1">
            <a:off x="1981200" y="914400"/>
            <a:ext cx="5105400" cy="2362200"/>
          </a:xfrm>
          <a:prstGeom prst="line">
            <a:avLst/>
          </a:prstGeom>
          <a:noFill/>
          <a:ln w="120650">
            <a:solidFill>
              <a:srgbClr val="FF0000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591" name="Line 399"/>
          <p:cNvSpPr>
            <a:spLocks noChangeShapeType="1"/>
          </p:cNvSpPr>
          <p:nvPr/>
        </p:nvSpPr>
        <p:spPr bwMode="auto">
          <a:xfrm flipV="1">
            <a:off x="3276600" y="3048000"/>
            <a:ext cx="4038600" cy="1828800"/>
          </a:xfrm>
          <a:prstGeom prst="line">
            <a:avLst/>
          </a:prstGeom>
          <a:noFill/>
          <a:ln w="120650">
            <a:solidFill>
              <a:srgbClr val="FF0000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592" name="Line 400"/>
          <p:cNvSpPr>
            <a:spLocks noChangeShapeType="1"/>
          </p:cNvSpPr>
          <p:nvPr/>
        </p:nvSpPr>
        <p:spPr bwMode="auto">
          <a:xfrm flipV="1">
            <a:off x="3276600" y="2133600"/>
            <a:ext cx="4419600" cy="4267200"/>
          </a:xfrm>
          <a:prstGeom prst="line">
            <a:avLst/>
          </a:prstGeom>
          <a:noFill/>
          <a:ln w="120650">
            <a:solidFill>
              <a:srgbClr val="FF0000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7685" name="Picture 5" descr="C:\Users\Рустам\Desktop\доклад о Египте\280px-Cairo_-_Islamic_district_-_Al_Azhar_Mosque_and_Univers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257800"/>
            <a:ext cx="1447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6" name="Picture 2" descr="C:\Users\Рустам\Desktop\доклад о Египте\ni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895600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7" name="Picture 4" descr="C:\Users\Рустам\Desktop\доклад о Египте\imagesCA3LVH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04800"/>
            <a:ext cx="1676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8" name="Picture 6" descr="C:\Users\Рустам\Desktop\доклад о Египте\imagesCA9IB5R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676400"/>
            <a:ext cx="106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9" name="Рисунок 9" descr="4885bbaff15ab2d1abb7ffd337bdc7c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7239000" y="3886200"/>
            <a:ext cx="1600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858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" dur="indefinite"/>
                                        <p:tgtEl>
                                          <p:spTgt spid="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35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85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6" dur="indefinite"/>
                                        <p:tgtEl>
                                          <p:spTgt spid="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35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859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8" dur="indefinite"/>
                                        <p:tgtEl>
                                          <p:spTgt spid="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35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85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8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35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0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85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2" dur="indefinite"/>
                                        <p:tgtEl>
                                          <p:spTgt spid="8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382000" cy="32766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>К названию сладкого продукта добавьте букву и получите название географического объекта, расположенного на территории Египта.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210800"/>
            <a:ext cx="8229600" cy="10668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  <p:pic>
        <p:nvPicPr>
          <p:cNvPr id="28676" name="Picture 6" descr="http://prointerest.ru/wp-content/uploads/2014/10/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10000"/>
            <a:ext cx="42672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287">
            <a:hlinkClick r:id="rId2"/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685800"/>
            <a:ext cx="4343400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699" name="Picture 8" descr="97795166_4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85800"/>
            <a:ext cx="4038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600200"/>
          </a:xfrm>
        </p:spPr>
        <p:txBody>
          <a:bodyPr/>
          <a:lstStyle/>
          <a:p>
            <a:pPr>
              <a:defRPr/>
            </a:pPr>
            <a:r>
              <a:rPr lang="ru-RU" sz="4000" dirty="0"/>
              <a:t>Определи, какое слово лишнее.   Почему</a:t>
            </a:r>
            <a:r>
              <a:rPr lang="en-US" sz="4000" dirty="0"/>
              <a:t>?</a:t>
            </a:r>
            <a:br>
              <a:rPr lang="ru-RU" sz="4000" dirty="0"/>
            </a:br>
            <a:br>
              <a:rPr lang="en-US" sz="4000" dirty="0"/>
            </a:b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4000" dirty="0"/>
              <a:t>*Средиземное море,  Чёрное море,     Красное море.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ru-RU" sz="4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ru-RU" sz="4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4000" dirty="0"/>
              <a:t>*.Каир,  Александрия, Нил.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/>
          </p:nvPr>
        </p:nvSpPr>
        <p:spPr>
          <a:xfrm>
            <a:off x="457200" y="152400"/>
            <a:ext cx="8229600" cy="16764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ru-RU" altLang="ru-RU">
                <a:effectLst/>
              </a:rPr>
              <a:t>Домашнее задание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ru-RU" altLang="ru-RU">
                <a:effectLst/>
              </a:rPr>
              <a:t>Стр. 52-55</a:t>
            </a:r>
          </a:p>
        </p:txBody>
      </p:sp>
      <p:pic>
        <p:nvPicPr>
          <p:cNvPr id="31747" name="Picture 5" descr="http://alternativelit.ru/wp-content/uploads/2015/02/original_1028-900x5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7110413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2406</TotalTime>
  <Words>629</Words>
  <Application>Microsoft Office PowerPoint</Application>
  <PresentationFormat>Экран (4:3)</PresentationFormat>
  <Paragraphs>44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Times New Roman</vt:lpstr>
      <vt:lpstr>Verdana</vt:lpstr>
      <vt:lpstr>Wingdings</vt:lpstr>
      <vt:lpstr>Глобус</vt:lpstr>
      <vt:lpstr>  ЕГИПЕТ.  </vt:lpstr>
      <vt:lpstr>Географическое положение. </vt:lpstr>
      <vt:lpstr>Средиземное море </vt:lpstr>
      <vt:lpstr>Красное море</vt:lpstr>
      <vt:lpstr>Презентация PowerPoint</vt:lpstr>
      <vt:lpstr>В Египте засушливый климат. Жаркое время года приходится на июль- октябрь. С декабря по март- холодный сезон, но температура воздуха редко опускается ниже 10 градусов тепла. Благодаря этому курорты Египта известны во всём мире. Наиболее популярные из них  расположены на побережье Красного и Средиземного морей.</vt:lpstr>
      <vt:lpstr>Большую часть Египта  на юге и западе занимает песчаная пустыня САХАРА.</vt:lpstr>
      <vt:lpstr>Кто живет в пустыне?</vt:lpstr>
      <vt:lpstr>Через всю территорию Египта протекает крупнейшая река Африки - НИЛ.</vt:lpstr>
      <vt:lpstr>Большинство местного населения живёт вдоль Нила, по берегам которого тянется узкая полоса  пахотной земли. По оросительным каналам от Нила вода поступает на поля.  Пригодные для земледелия районы занимают всего 6% общей площади страны.</vt:lpstr>
      <vt:lpstr>Египетские крестьяне выращивают рис, кукурузу, пшеницу, длинноволокнистый хлопок, сахарную свёклу, бобы, апельсины, финики, оливки, бананы, виноград, помидоры, сахарный тростник.</vt:lpstr>
      <vt:lpstr>Презентация PowerPoint</vt:lpstr>
      <vt:lpstr>Деревни, в которых  живут крестьяне, состоят из домов с плоской крышей и единственной комнатой. Половину комнаты занимает печь, её топят зимой, когда температура воздуха  ночью опускается  ниже 0 градусов. Дым от печи выходит прямо в дверь. Еду готовят во дворе около дома.</vt:lpstr>
      <vt:lpstr>Столица Египта- КАИР. Древнее название города значит «город- победитель», или «город- крепость».</vt:lpstr>
      <vt:lpstr>КАИР- большой современный город, загруженный транспортом и множеством людей. Он расположен на берегу Нила, вдоль которого построены кварталы высотных домов. Здесь расположены гостиницы, дорогие магазины, офисы различных фирм.</vt:lpstr>
      <vt:lpstr>В старой части Каира сохранились узкие улочки и ветхие дома.</vt:lpstr>
      <vt:lpstr>На  шумных базарах крестьяне бойко торгуют овощами и фруктами.</vt:lpstr>
      <vt:lpstr>Крупнейший морской порт Египта- АЛЕКСАНДРИЯ. Он расположен на Средиземном море. Это второй после Каира промышленный центр страны.</vt:lpstr>
      <vt:lpstr>В городе работают металлургический и шинный заводы, предприятия пищевой и лёгкой промышленности.</vt:lpstr>
      <vt:lpstr>Египет- колыбель одной из древнейших цивилизаций. За много веков до нашей эры египтяне научились делать бумагу, стекло, создали календарь, заложили основы математики.</vt:lpstr>
      <vt:lpstr>В Египте сохранились множество древних памятников культуры. Это знаменитые египетские пирамиды и сфинксы. Тысячи туристов со всего мира ежедневно посещают ФИВЫ- древнюю столицу Египта, Долину фараонов, где находятся пирамиды. ПИРАМИДЫ- захоронения фараонов. ФАРАОНЫ - правители древнего Египта.</vt:lpstr>
      <vt:lpstr>Презентация PowerPoint</vt:lpstr>
      <vt:lpstr>Презентация PowerPoint</vt:lpstr>
      <vt:lpstr>К названию сладкого продукта добавьте букву и получите название географического объекта, расположенного на территории Египта. </vt:lpstr>
      <vt:lpstr>Презентация PowerPoint</vt:lpstr>
      <vt:lpstr>Определи, какое слово лишнее.   Почему?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Александр</dc:creator>
  <cp:lastModifiedBy>Нина Молчанова</cp:lastModifiedBy>
  <cp:revision>129</cp:revision>
  <cp:lastPrinted>1601-01-01T00:00:00Z</cp:lastPrinted>
  <dcterms:created xsi:type="dcterms:W3CDTF">1601-01-01T00:00:00Z</dcterms:created>
  <dcterms:modified xsi:type="dcterms:W3CDTF">2025-06-06T09:50:12Z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