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7" r:id="rId2"/>
    <p:sldId id="291" r:id="rId3"/>
    <p:sldId id="258" r:id="rId4"/>
    <p:sldId id="292" r:id="rId5"/>
    <p:sldId id="266" r:id="rId6"/>
    <p:sldId id="267" r:id="rId7"/>
    <p:sldId id="293" r:id="rId8"/>
    <p:sldId id="271" r:id="rId9"/>
    <p:sldId id="294" r:id="rId10"/>
    <p:sldId id="268" r:id="rId11"/>
    <p:sldId id="295" r:id="rId12"/>
    <p:sldId id="270" r:id="rId13"/>
    <p:sldId id="296" r:id="rId14"/>
    <p:sldId id="259" r:id="rId15"/>
    <p:sldId id="297" r:id="rId16"/>
    <p:sldId id="261" r:id="rId17"/>
    <p:sldId id="298" r:id="rId18"/>
    <p:sldId id="262" r:id="rId19"/>
    <p:sldId id="299" r:id="rId20"/>
    <p:sldId id="263" r:id="rId21"/>
    <p:sldId id="300" r:id="rId22"/>
    <p:sldId id="264" r:id="rId23"/>
    <p:sldId id="301" r:id="rId24"/>
    <p:sldId id="273" r:id="rId25"/>
    <p:sldId id="302" r:id="rId26"/>
    <p:sldId id="274" r:id="rId27"/>
    <p:sldId id="303" r:id="rId28"/>
    <p:sldId id="275" r:id="rId29"/>
    <p:sldId id="304" r:id="rId30"/>
    <p:sldId id="276" r:id="rId31"/>
    <p:sldId id="305" r:id="rId32"/>
    <p:sldId id="277" r:id="rId33"/>
    <p:sldId id="306" r:id="rId34"/>
    <p:sldId id="278" r:id="rId35"/>
    <p:sldId id="307" r:id="rId36"/>
    <p:sldId id="279" r:id="rId37"/>
    <p:sldId id="308" r:id="rId38"/>
    <p:sldId id="285" r:id="rId39"/>
    <p:sldId id="309" r:id="rId40"/>
    <p:sldId id="280" r:id="rId41"/>
    <p:sldId id="310" r:id="rId42"/>
    <p:sldId id="281" r:id="rId43"/>
    <p:sldId id="311" r:id="rId44"/>
    <p:sldId id="282" r:id="rId45"/>
    <p:sldId id="312" r:id="rId46"/>
    <p:sldId id="283" r:id="rId47"/>
    <p:sldId id="313" r:id="rId48"/>
    <p:sldId id="286" r:id="rId49"/>
    <p:sldId id="314" r:id="rId50"/>
    <p:sldId id="287" r:id="rId51"/>
    <p:sldId id="315" r:id="rId52"/>
    <p:sldId id="284" r:id="rId53"/>
    <p:sldId id="316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BE4245"/>
    <a:srgbClr val="FF33CC"/>
    <a:srgbClr val="FF9966"/>
    <a:srgbClr val="FF9900"/>
    <a:srgbClr val="26C6CA"/>
    <a:srgbClr val="FF66FF"/>
    <a:srgbClr val="FF99CC"/>
    <a:srgbClr val="CCFF99"/>
    <a:srgbClr val="05A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11362-B2BE-4B7E-8193-778993545B8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9F2A0-DF1A-4248-8243-9C4B607377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ADEB4B-7414-43CD-A2F5-F1E6C549653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8.xml"/><Relationship Id="rId18" Type="http://schemas.openxmlformats.org/officeDocument/2006/relationships/slide" Target="slide36.xml"/><Relationship Id="rId26" Type="http://schemas.openxmlformats.org/officeDocument/2006/relationships/slide" Target="slide42.xml"/><Relationship Id="rId3" Type="http://schemas.openxmlformats.org/officeDocument/2006/relationships/slide" Target="slide8.xml"/><Relationship Id="rId21" Type="http://schemas.openxmlformats.org/officeDocument/2006/relationships/slide" Target="slide48.xml"/><Relationship Id="rId7" Type="http://schemas.openxmlformats.org/officeDocument/2006/relationships/slide" Target="slide14.xml"/><Relationship Id="rId12" Type="http://schemas.openxmlformats.org/officeDocument/2006/relationships/slide" Target="slide26.xml"/><Relationship Id="rId17" Type="http://schemas.openxmlformats.org/officeDocument/2006/relationships/slide" Target="slide34.xml"/><Relationship Id="rId25" Type="http://schemas.openxmlformats.org/officeDocument/2006/relationships/slide" Target="slide52.xml"/><Relationship Id="rId2" Type="http://schemas.openxmlformats.org/officeDocument/2006/relationships/slide" Target="slide4.xml"/><Relationship Id="rId16" Type="http://schemas.openxmlformats.org/officeDocument/2006/relationships/slide" Target="slide24.xml"/><Relationship Id="rId20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40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23" Type="http://schemas.openxmlformats.org/officeDocument/2006/relationships/slide" Target="slide50.xml"/><Relationship Id="rId10" Type="http://schemas.openxmlformats.org/officeDocument/2006/relationships/slide" Target="slide20.xml"/><Relationship Id="rId19" Type="http://schemas.openxmlformats.org/officeDocument/2006/relationships/slide" Target="slide44.xml"/><Relationship Id="rId4" Type="http://schemas.openxmlformats.org/officeDocument/2006/relationships/slide" Target="slide10.xml"/><Relationship Id="rId9" Type="http://schemas.openxmlformats.org/officeDocument/2006/relationships/slide" Target="slide18.xml"/><Relationship Id="rId14" Type="http://schemas.openxmlformats.org/officeDocument/2006/relationships/slide" Target="slide30.xml"/><Relationship Id="rId22" Type="http://schemas.openxmlformats.org/officeDocument/2006/relationships/slide" Target="slide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6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image" Target="../media/image36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6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gif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cap="none" smtClean="0"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Интеллектуальная игра</a:t>
            </a:r>
            <a:endParaRPr lang="ru-RU" sz="3200" b="1" cap="none" dirty="0"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928670"/>
            <a:ext cx="6660397" cy="504753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000" b="1" cap="none" spc="50" dirty="0" smtClean="0">
                <a:ln w="11430"/>
                <a:solidFill>
                  <a:srgbClr val="FF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мире природы</a:t>
            </a:r>
          </a:p>
          <a:p>
            <a:pPr algn="ctr"/>
            <a:endParaRPr lang="ru-RU" sz="5400" b="1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500570"/>
            <a:ext cx="7143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solidFill>
                  <a:srgbClr val="FF33CC"/>
                </a:solidFill>
                <a:effectLst/>
                <a:latin typeface="+mn-lt"/>
              </a:rPr>
              <a:t>Правила игры</a:t>
            </a:r>
            <a:endParaRPr lang="ru-RU" sz="5400" b="1" cap="none" dirty="0">
              <a:solidFill>
                <a:srgbClr val="FF33CC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3929090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/>
              <a:t>В игре могут принимать участие как отдельные игроки (2 и более), так и команды (2 и более).</a:t>
            </a:r>
          </a:p>
          <a:p>
            <a:r>
              <a:rPr lang="ru-RU" sz="2600" b="1" dirty="0" smtClean="0"/>
              <a:t> Право первого хода определяется простой жеребьевкой или считалкой. </a:t>
            </a:r>
          </a:p>
          <a:p>
            <a:r>
              <a:rPr lang="ru-RU" sz="2600" b="1" dirty="0" smtClean="0"/>
              <a:t>Участникам игры для обсуждения предлагают пять тем. В каждой теме по пять вопросов. Вопросы расположены по уровням сложности, каждому уровню сложности присвоены баллы (от 10 до 50).</a:t>
            </a:r>
          </a:p>
          <a:p>
            <a:r>
              <a:rPr lang="ru-RU" sz="2600" b="1" dirty="0" smtClean="0"/>
              <a:t> Игрок (команда), получивший право первого хода, по своему желанию выбирает тему и уровень сложности. </a:t>
            </a:r>
          </a:p>
          <a:p>
            <a:r>
              <a:rPr lang="ru-RU" sz="2600" b="1" dirty="0" smtClean="0"/>
              <a:t>На размышление и обсуждение вопроса дается не более 1 минуты. В том случае, если игрок (команда) не находит ответа или отвечает неправильно, право ответа переходит к соперникам. </a:t>
            </a:r>
          </a:p>
          <a:p>
            <a:r>
              <a:rPr lang="ru-RU" sz="2600" b="1" dirty="0" smtClean="0"/>
              <a:t>Баллы присуждаются игроку (команде), назвавшему правильный ответ. Этот игрок (команда) и получает право следующего хода.</a:t>
            </a:r>
          </a:p>
          <a:p>
            <a:endParaRPr lang="ru-RU" dirty="0">
              <a:latin typeface="Garamond Premr Pro Smbd" pitchFamily="18" charset="0"/>
            </a:endParaRPr>
          </a:p>
        </p:txBody>
      </p:sp>
      <p:pic>
        <p:nvPicPr>
          <p:cNvPr id="4" name="Picture 16" descr="C:\Users\Пользователь\Desktop\с флэшки\tomakov-3 копия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8992" y="4786322"/>
            <a:ext cx="303291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58" y="621508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Кнопка ответа</a:t>
            </a:r>
            <a:endParaRPr lang="ru-RU" sz="20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33CC"/>
            </a:solidFill>
          </a:ln>
        </p:spPr>
        <p:txBody>
          <a:bodyPr/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Категории вопросов</a:t>
            </a:r>
            <a:endParaRPr lang="ru-RU" b="1" i="1" cap="none" dirty="0">
              <a:solidFill>
                <a:srgbClr val="0033CC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4525963"/>
          </a:xfrm>
        </p:spPr>
        <p:txBody>
          <a:bodyPr/>
          <a:lstStyle/>
          <a:p>
            <a:endParaRPr lang="ru-RU" dirty="0" smtClean="0"/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285748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10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7" name="Багетная рамка 6">
            <a:hlinkClick r:id="rId3" action="ppaction://hlinksldjump"/>
          </p:cNvPr>
          <p:cNvSpPr/>
          <p:nvPr/>
        </p:nvSpPr>
        <p:spPr>
          <a:xfrm>
            <a:off x="535781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30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8" name="Багетная рамка 7">
            <a:hlinkClick r:id="rId4" action="ppaction://hlinksldjump"/>
          </p:cNvPr>
          <p:cNvSpPr/>
          <p:nvPr/>
        </p:nvSpPr>
        <p:spPr>
          <a:xfrm>
            <a:off x="6643702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40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9" name="Багетная рамка 8">
            <a:hlinkClick r:id="rId5" action="ppaction://hlinksldjump"/>
          </p:cNvPr>
          <p:cNvSpPr/>
          <p:nvPr/>
        </p:nvSpPr>
        <p:spPr>
          <a:xfrm>
            <a:off x="785814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0" name="Багетная рамка 9">
            <a:hlinkClick r:id="rId6" action="ppaction://hlinksldjump"/>
          </p:cNvPr>
          <p:cNvSpPr/>
          <p:nvPr/>
        </p:nvSpPr>
        <p:spPr>
          <a:xfrm>
            <a:off x="4071934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20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2" name="Багетная рамка 11"/>
          <p:cNvSpPr/>
          <p:nvPr/>
        </p:nvSpPr>
        <p:spPr>
          <a:xfrm>
            <a:off x="357158" y="1357298"/>
            <a:ext cx="2357454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Полезные ископаемые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357158" y="2428868"/>
            <a:ext cx="2286016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Космос </a:t>
            </a:r>
            <a:endParaRPr lang="ru-RU" sz="16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7" action="ppaction://hlinksldjump"/>
          </p:cNvPr>
          <p:cNvSpPr/>
          <p:nvPr/>
        </p:nvSpPr>
        <p:spPr>
          <a:xfrm>
            <a:off x="2857488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5" name="Багетная рамка 14">
            <a:hlinkClick r:id="rId8" action="ppaction://hlinksldjump"/>
          </p:cNvPr>
          <p:cNvSpPr/>
          <p:nvPr/>
        </p:nvSpPr>
        <p:spPr>
          <a:xfrm>
            <a:off x="407193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6" name="Багетная рамка 15">
            <a:hlinkClick r:id="rId9" action="ppaction://hlinksldjump"/>
          </p:cNvPr>
          <p:cNvSpPr/>
          <p:nvPr/>
        </p:nvSpPr>
        <p:spPr>
          <a:xfrm>
            <a:off x="528638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7" name="Багетная рамка 16">
            <a:hlinkClick r:id="rId10" action="ppaction://hlinksldjump"/>
          </p:cNvPr>
          <p:cNvSpPr/>
          <p:nvPr/>
        </p:nvSpPr>
        <p:spPr>
          <a:xfrm>
            <a:off x="657226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8" name="Багетная рамка 17">
            <a:hlinkClick r:id="rId11" action="ppaction://hlinksldjump"/>
          </p:cNvPr>
          <p:cNvSpPr/>
          <p:nvPr/>
        </p:nvSpPr>
        <p:spPr>
          <a:xfrm>
            <a:off x="778671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9" name="Багетная рамка 18"/>
          <p:cNvSpPr/>
          <p:nvPr/>
        </p:nvSpPr>
        <p:spPr>
          <a:xfrm>
            <a:off x="357158" y="3500438"/>
            <a:ext cx="2286016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ВОДА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0" name="Багетная рамка 19">
            <a:hlinkClick r:id="rId12" action="ppaction://hlinksldjump"/>
          </p:cNvPr>
          <p:cNvSpPr/>
          <p:nvPr/>
        </p:nvSpPr>
        <p:spPr>
          <a:xfrm>
            <a:off x="4000496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1" name="Багетная рамка 20">
            <a:hlinkClick r:id="rId13" action="ppaction://hlinksldjump"/>
          </p:cNvPr>
          <p:cNvSpPr/>
          <p:nvPr/>
        </p:nvSpPr>
        <p:spPr>
          <a:xfrm>
            <a:off x="528638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2" name="Багетная рамка 21">
            <a:hlinkClick r:id="rId14" action="ppaction://hlinksldjump"/>
          </p:cNvPr>
          <p:cNvSpPr/>
          <p:nvPr/>
        </p:nvSpPr>
        <p:spPr>
          <a:xfrm>
            <a:off x="6572264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3" name="Багетная рамка 22">
            <a:hlinkClick r:id="rId15" action="ppaction://hlinksldjump"/>
          </p:cNvPr>
          <p:cNvSpPr/>
          <p:nvPr/>
        </p:nvSpPr>
        <p:spPr>
          <a:xfrm>
            <a:off x="7858148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24" name="Багетная рамка 23">
            <a:hlinkClick r:id="rId16" action="ppaction://hlinksldjump"/>
          </p:cNvPr>
          <p:cNvSpPr/>
          <p:nvPr/>
        </p:nvSpPr>
        <p:spPr>
          <a:xfrm>
            <a:off x="278605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5" name="Багетная рамка 24"/>
          <p:cNvSpPr/>
          <p:nvPr/>
        </p:nvSpPr>
        <p:spPr>
          <a:xfrm>
            <a:off x="357158" y="4572008"/>
            <a:ext cx="2286016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smtClean="0">
                <a:solidFill>
                  <a:srgbClr val="002060"/>
                </a:solidFill>
              </a:rPr>
              <a:t>Воздух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6" name="Багетная рамка 25"/>
          <p:cNvSpPr/>
          <p:nvPr/>
        </p:nvSpPr>
        <p:spPr>
          <a:xfrm>
            <a:off x="357158" y="5715016"/>
            <a:ext cx="2286016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Россия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7" name="Багетная рамка 26">
            <a:hlinkClick r:id="rId17" action="ppaction://hlinksldjump"/>
          </p:cNvPr>
          <p:cNvSpPr/>
          <p:nvPr/>
        </p:nvSpPr>
        <p:spPr>
          <a:xfrm>
            <a:off x="278605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8" name="Багетная рамка 27">
            <a:hlinkClick r:id="rId18" action="ppaction://hlinksldjump"/>
          </p:cNvPr>
          <p:cNvSpPr/>
          <p:nvPr/>
        </p:nvSpPr>
        <p:spPr>
          <a:xfrm>
            <a:off x="4000496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9" name="Багетная рамка 28">
            <a:hlinkClick r:id="rId19" action="ppaction://hlinksldjump"/>
          </p:cNvPr>
          <p:cNvSpPr/>
          <p:nvPr/>
        </p:nvSpPr>
        <p:spPr>
          <a:xfrm>
            <a:off x="278605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0" name="Багетная рамка 29">
            <a:hlinkClick r:id="rId20" action="ppaction://hlinksldjump"/>
          </p:cNvPr>
          <p:cNvSpPr/>
          <p:nvPr/>
        </p:nvSpPr>
        <p:spPr>
          <a:xfrm>
            <a:off x="4000496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1" name="Багетная рамка 30">
            <a:hlinkClick r:id="rId21" action="ppaction://hlinksldjump"/>
          </p:cNvPr>
          <p:cNvSpPr/>
          <p:nvPr/>
        </p:nvSpPr>
        <p:spPr>
          <a:xfrm>
            <a:off x="528638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2" name="Багетная рамка 31">
            <a:hlinkClick r:id="rId22" action="ppaction://hlinksldjump"/>
          </p:cNvPr>
          <p:cNvSpPr/>
          <p:nvPr/>
        </p:nvSpPr>
        <p:spPr>
          <a:xfrm>
            <a:off x="528638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3" name="Багетная рамка 32">
            <a:hlinkClick r:id="rId23" action="ppaction://hlinksldjump"/>
          </p:cNvPr>
          <p:cNvSpPr/>
          <p:nvPr/>
        </p:nvSpPr>
        <p:spPr>
          <a:xfrm>
            <a:off x="6572264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4" name="Багетная рамка 33">
            <a:hlinkClick r:id="rId24" action="ppaction://hlinksldjump"/>
          </p:cNvPr>
          <p:cNvSpPr/>
          <p:nvPr/>
        </p:nvSpPr>
        <p:spPr>
          <a:xfrm>
            <a:off x="6572264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5" name="Багетная рамка 34">
            <a:hlinkClick r:id="rId25" action="ppaction://hlinksldjump"/>
          </p:cNvPr>
          <p:cNvSpPr/>
          <p:nvPr/>
        </p:nvSpPr>
        <p:spPr>
          <a:xfrm>
            <a:off x="7858148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6" name="Багетная рамка 35">
            <a:hlinkClick r:id="rId26" action="ppaction://hlinksldjump"/>
          </p:cNvPr>
          <p:cNvSpPr/>
          <p:nvPr/>
        </p:nvSpPr>
        <p:spPr>
          <a:xfrm>
            <a:off x="7858148" y="4572008"/>
            <a:ext cx="1143008" cy="85725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7" name="Управляющая кнопка: документ 36">
            <a:hlinkClick r:id="" action="ppaction://noaction" highlightClick="1"/>
          </p:cNvPr>
          <p:cNvSpPr/>
          <p:nvPr/>
        </p:nvSpPr>
        <p:spPr>
          <a:xfrm>
            <a:off x="357158" y="500042"/>
            <a:ext cx="500066" cy="571504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Управляющая кнопка: возврат 38">
            <a:hlinkClick r:id="" action="ppaction://hlinkshowjump?jump=endshow" highlightClick="1"/>
          </p:cNvPr>
          <p:cNvSpPr/>
          <p:nvPr/>
        </p:nvSpPr>
        <p:spPr>
          <a:xfrm>
            <a:off x="8358214" y="500042"/>
            <a:ext cx="571504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sz="4000" b="1" i="1" dirty="0">
                <a:solidFill>
                  <a:srgbClr val="05AB0D"/>
                </a:solidFill>
              </a:rPr>
              <a:t>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1о баллов</a:t>
            </a:r>
            <a:endParaRPr lang="ru-RU" sz="27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Перечислите полезные ископаемые, используемые в строительстве</a:t>
            </a:r>
            <a:endParaRPr lang="ru-RU" sz="24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8992" y="564357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2857496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5AB0D"/>
                </a:solidFill>
              </a:rPr>
              <a:t>             </a:t>
            </a:r>
            <a:r>
              <a:rPr lang="ru-RU" b="1" i="1" cap="none" dirty="0" smtClean="0">
                <a:solidFill>
                  <a:srgbClr val="0033CC"/>
                </a:solidFill>
                <a:effectLst/>
                <a:latin typeface="+mn-lt"/>
              </a:rPr>
              <a:t>Полезные ископаемые</a:t>
            </a:r>
            <a:r>
              <a:rPr lang="ru-RU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7970" y="1026689"/>
            <a:ext cx="87060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Перечислите полезные ископаемые, используемые в строительстве</a:t>
            </a:r>
            <a:endParaRPr lang="ru-RU" sz="24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27821" y="5521093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Гранит, известняк, мрамор, мел, песок, глина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3" name="Picture 2" descr="https://img.promportal.su/foto/good_fotos/3354/33549491/pesok-belgorod_foto_larg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79" y="1522608"/>
            <a:ext cx="3053292" cy="203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41.stpulscen.ru/images/product/190/041/312_b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978" y="1449468"/>
            <a:ext cx="2113381" cy="205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kgz-granite.ru/files/resized/products/92a76a52adc402a4ccd83f6aec39854d.800x80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s://bigpicture.ru/wp-content/uploads/2011/12/Grani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98" y="1874108"/>
            <a:ext cx="2555855" cy="17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lean-stone.ru/upload/iblock/221/2219c47e6d9f3969471412cfb66482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785345"/>
            <a:ext cx="2520280" cy="189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kartinkin.net/uploads/posts/2022-03/1648247537_56-kartinkin-net-p-kartinki-izvestnyaka-6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80" y="3785345"/>
            <a:ext cx="3094601" cy="17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www.peremenka31.ru/media/cache/43/2e/432e4ae48a05dde54989d9393142f68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22" y="3809148"/>
            <a:ext cx="2413859" cy="173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</a:t>
            </a:r>
            <a:r>
              <a:rPr lang="ru-RU" sz="4000" b="1" i="1" cap="none" dirty="0">
                <a:solidFill>
                  <a:srgbClr val="0033CC"/>
                </a:solidFill>
                <a:effectLst/>
                <a:latin typeface="+mn-lt"/>
              </a:rPr>
              <a:t>П</a:t>
            </a:r>
            <a:r>
              <a:rPr lang="ru-RU" sz="4000" b="1" i="1" cap="none" dirty="0" smtClean="0">
                <a:solidFill>
                  <a:srgbClr val="0033CC"/>
                </a:solidFill>
                <a:effectLst/>
                <a:latin typeface="+mn-lt"/>
              </a:rPr>
              <a:t>олезные ископаемые 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40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400" dirty="0" smtClean="0"/>
              <a:t>Это полезное ископаемое бывает разных цветов (коричневого, красного, желтого, белого), при намокании становится мягкой, липкой и пластичной. Из этого полезного ископаемого делают кирпичи, посуду, черепицу, игрушки.</a:t>
            </a:r>
            <a:endParaRPr lang="ru-RU" sz="2400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3286124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Полезные ископаемые 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2о баллов</a:t>
            </a:r>
            <a:r>
              <a:rPr lang="ru-RU" sz="4000" b="1" i="1" dirty="0" smtClean="0">
                <a:solidFill>
                  <a:srgbClr val="05AB0D"/>
                </a:solidFill>
                <a:latin typeface="+mn-lt"/>
              </a:rPr>
              <a:t>       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dirty="0"/>
              <a:t>Это полезное ископаемое бывает разных цветов (коричневого, красного, желтого, белого), при намокании становится мягкой, липкой и пластичной. Из этого полезного ископаемого </a:t>
            </a:r>
            <a:r>
              <a:rPr lang="ru-RU" sz="2400" dirty="0" smtClean="0"/>
              <a:t>делают </a:t>
            </a:r>
            <a:r>
              <a:rPr lang="ru-RU" sz="2400" dirty="0"/>
              <a:t>кирпичи, посуду, черепицу, игрушки.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50681" y="5649663"/>
            <a:ext cx="1746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33CC"/>
                </a:solidFill>
              </a:rPr>
              <a:t>Глина</a:t>
            </a:r>
            <a:r>
              <a:rPr lang="ru-RU" sz="3200" b="1" i="1" dirty="0" smtClean="0">
                <a:solidFill>
                  <a:srgbClr val="0033CC"/>
                </a:solidFill>
              </a:rPr>
              <a:t>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" name="Picture 2" descr="http://klubmama.ru/uploads/posts/2022-08/1661114332_25-klubmama-ru-p-lak-dlya-pokritiya-podelok-iz-glini-foto-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58133"/>
            <a:ext cx="3012344" cy="225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delai-lestnicu.ru/wp-content/uploads/9/6/9/969af034bb5488981d8972cff03a60d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290" y="2736911"/>
            <a:ext cx="2714595" cy="180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dn.culture.ru/images/9115e5ab-71ed-5b63-b2c7-b0d2c095f4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211" y="2466161"/>
            <a:ext cx="2573073" cy="235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prostroymaterialy.com/wp-content/uploads/2021/06/img_16226794056400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622" y="4942226"/>
            <a:ext cx="2852293" cy="189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ископаемые</a:t>
            </a:r>
            <a:r>
              <a:rPr lang="ru-RU" sz="40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84784"/>
            <a:ext cx="8686800" cy="4595341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dirty="0" smtClean="0"/>
              <a:t>Ценная горная порода. Очень твердый, в переводе с латинского языка его название обозначает «зернистый». Из него делают фундаменты зданий, опоры мостов, набережные рек, памятники и др.</a:t>
            </a:r>
            <a:endParaRPr lang="ru-RU" sz="2400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sz="4000" b="1" i="1" dirty="0">
                <a:solidFill>
                  <a:srgbClr val="05AB0D"/>
                </a:solidFill>
              </a:rPr>
              <a:t>   </a:t>
            </a:r>
            <a:r>
              <a:rPr lang="ru-RU" sz="2400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3о баллов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dirty="0"/>
              <a:t>Ценная горная порода. Очень твердый, в переводе с латинского языка его название обозначает «зернистый». Из него делают фундаменты зданий, опоры мостов, набережные рек, памятники и др.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428992" y="6072206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Гранит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 descr="https://test.thelions.ru/wp-content/uploads/2014/05/artmart_0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s://img.tourister.ru/files/2/6/9/5/2/1/6/9/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56" y="3351138"/>
            <a:ext cx="3055602" cy="246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ont.ws/uploads/pic/2019/5/4bada92a90d4cd0c962f102579295c07c5c531d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56977"/>
            <a:ext cx="388843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40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   Этот известняк легко ломается и крошится. Из него получают зубной порошок, а еще он знаком каждому школьнику</a:t>
            </a:r>
            <a:endParaRPr lang="ru-RU" altLang="ru-RU" sz="2400" dirty="0" smtClean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b="1" i="1" dirty="0">
                <a:solidFill>
                  <a:srgbClr val="05AB0D"/>
                </a:solidFill>
              </a:rPr>
              <a:t>    </a:t>
            </a:r>
            <a:r>
              <a:rPr lang="ru-RU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4о баллов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   Этот </a:t>
            </a:r>
            <a:r>
              <a:rPr lang="ru-RU" altLang="ru-RU" sz="2400" dirty="0">
                <a:solidFill>
                  <a:srgbClr val="333333"/>
                </a:solidFill>
                <a:latin typeface="Comic Sans MS" pitchFamily="66" charset="0"/>
              </a:rPr>
              <a:t>известняк легко ломается и крошится. Из него получают зубной порошок, а еще он знаком каждому школьнику</a:t>
            </a:r>
            <a:endParaRPr lang="ru-RU" altLang="ru-RU" sz="2400" dirty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28992" y="6000768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Мел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https://i.ytimg.com/vi/NZZSOEVXrGI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27409"/>
            <a:ext cx="4297938" cy="241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</a:t>
            </a:r>
            <a:r>
              <a:rPr lang="ru-RU" sz="4000" b="1" i="1" cap="none" dirty="0" smtClean="0">
                <a:solidFill>
                  <a:srgbClr val="0033CC"/>
                </a:solidFill>
                <a:effectLst/>
                <a:latin typeface="+mn-lt"/>
              </a:rPr>
              <a:t>Полезные ископаемые</a:t>
            </a:r>
            <a:r>
              <a:rPr lang="ru-RU" sz="40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Как называется обработанный гладкий гранит и мрамор?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364331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sz="4000" b="1" i="1" dirty="0">
                <a:solidFill>
                  <a:srgbClr val="05AB0D"/>
                </a:solidFill>
              </a:rPr>
              <a:t>    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5о баллов</a:t>
            </a:r>
            <a:endParaRPr lang="ru-RU" sz="40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Как называется обработанный гладкий гранит и мрамор?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357554" y="6000769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Полированный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https://abv-stone.ru/upload/iblock/98a/98a72cda085af23f3e57db26ed1948d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95200"/>
            <a:ext cx="5665882" cy="377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s://artstone62.ru/wp-content/uploads/2021/01/tan-broan-granite-worktops-in-wirral-scale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Космос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39752" y="29249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Единственная планета Солнечной системы, на которой есть жизнь</a:t>
            </a:r>
            <a:endParaRPr lang="ru-RU" sz="3200" b="1" dirty="0"/>
          </a:p>
        </p:txBody>
      </p:sp>
      <p:pic>
        <p:nvPicPr>
          <p:cNvPr id="6146" name="Picture 2" descr="http://life4health.ru/wp-content/uploads/2017/10/Rossijskij-Azimut-sportivnoe-orientirovanie_001-1024x7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6931"/>
            <a:ext cx="1887960" cy="144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>
                <a:solidFill>
                  <a:srgbClr val="0033CC"/>
                </a:solidFill>
                <a:effectLst/>
              </a:rPr>
              <a:t>Космос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31840" y="6072206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Земля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1500166" y="1124744"/>
            <a:ext cx="7491434" cy="4161645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Единственная планета Солнечной системы, на которой есть жизнь</a:t>
            </a:r>
          </a:p>
          <a:p>
            <a:endParaRPr lang="ru-RU" dirty="0"/>
          </a:p>
        </p:txBody>
      </p:sp>
      <p:pic>
        <p:nvPicPr>
          <p:cNvPr id="1026" name="Picture 2" descr="https://www.7petel.ru/pictures/l/ag58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63343"/>
            <a:ext cx="4680520" cy="370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Космос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500063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50030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Назовите имя человека, который первый совершил полет в космос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3" y="2360796"/>
            <a:ext cx="8676455" cy="371933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754029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Космос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2080" y="4221088"/>
            <a:ext cx="42353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Юрий Алексеевич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Гагарин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09706" y="902955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Назовите имя человека, который первый совершил полет в космос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45880" y="60344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050" name="Picture 2" descr="https://s5o.ru/storage/simple/ru/ugc/08/45/36/53/ruu7a894f0e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33952"/>
            <a:ext cx="4587215" cy="505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Космос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Как называется самая близкая к нашей планете звезда?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Космос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7811"/>
            <a:ext cx="8553480" cy="42114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Как называется самая близкая к нашей планете звезда?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75856" y="6194013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Солнце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3074" name="Picture 2" descr="https://w-dog.ru/wallpapers/3/3/297401603382302/kosmos-zemlya-solnce-zvezd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108"/>
            <a:ext cx="7374739" cy="460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Космос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Чем отличаются звезды от планет? Назовите планеты Солнечной системы.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81943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Космос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-180528" y="692696"/>
            <a:ext cx="9172128" cy="53874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Чем отличаются звезды от планет? Назовите планеты Солнечной системы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1503" y="5541023"/>
            <a:ext cx="6893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33CC"/>
                </a:solidFill>
              </a:rPr>
              <a:t>Звезды – огромные раскаленные светящиеся шары, планеты- холодные тела, освещаются Солнцем</a:t>
            </a:r>
            <a:endParaRPr lang="ru-RU" sz="2400" b="1" i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https://argumenti.ru/images/arhnews/4315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615" y="2000518"/>
            <a:ext cx="3865937" cy="289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get-zen_doc/2408175/pub_5eafef2a4a86b34acfd5adba_5eafef81ec9bc44b2769c593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8" y="2066373"/>
            <a:ext cx="4774092" cy="264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Как называется наука о звездах и планетах?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 </a:t>
            </a:r>
            <a:r>
              <a:rPr lang="ru-RU" sz="3200" b="1" i="1" dirty="0" smtClean="0">
                <a:solidFill>
                  <a:srgbClr val="0033CC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142852"/>
            <a:ext cx="80301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0033CC"/>
                </a:solidFill>
              </a:rPr>
              <a:t>Космос</a:t>
            </a:r>
            <a:r>
              <a:rPr lang="ru-RU" sz="5400" b="1" i="1" dirty="0" smtClean="0">
                <a:solidFill>
                  <a:srgbClr val="0033CC"/>
                </a:solidFill>
              </a:rPr>
              <a:t> </a:t>
            </a:r>
            <a:endParaRPr lang="ru-RU" sz="2400" dirty="0"/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85749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1624" y="1087855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Как называется наука о звездах и планетах?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3888" y="5764045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Астрономия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4285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33CC"/>
                </a:solidFill>
              </a:rPr>
              <a:t> </a:t>
            </a:r>
            <a:r>
              <a:rPr lang="ru-RU" sz="5400" b="1" i="1" dirty="0">
                <a:solidFill>
                  <a:srgbClr val="0033CC"/>
                </a:solidFill>
              </a:rPr>
              <a:t>Космос</a:t>
            </a:r>
            <a:r>
              <a:rPr lang="ru-RU" sz="5400" b="1" i="1" dirty="0" smtClean="0">
                <a:solidFill>
                  <a:srgbClr val="0033CC"/>
                </a:solidFill>
              </a:rPr>
              <a:t>                     </a:t>
            </a:r>
            <a:endParaRPr lang="ru-RU" sz="2400" dirty="0"/>
          </a:p>
        </p:txBody>
      </p:sp>
      <p:pic>
        <p:nvPicPr>
          <p:cNvPr id="5122" name="Picture 2" descr="https://politeka.net/images/2018/04/10/UnquN0lFP3F0yOdPWeA0SxlSOfnOZ9V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71" y="1571193"/>
            <a:ext cx="6481815" cy="486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/>
              <a:t>КАК НАЗЫВАЕТСЯ ВОДА В ТВЕРДОМ СОСТОЯНИИ?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2643182"/>
            <a:ext cx="4500594" cy="233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800" b="1" dirty="0" smtClean="0"/>
              <a:t>Как называется вода в твердом состоянии?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marL="0" indent="0" algn="ctr">
              <a:buNone/>
            </a:pPr>
            <a:endParaRPr lang="ru-RU" sz="3800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sz="3800" b="1" i="1" dirty="0" smtClean="0">
                <a:solidFill>
                  <a:srgbClr val="0033CC"/>
                </a:solidFill>
              </a:rPr>
              <a:t>Лед</a:t>
            </a:r>
            <a:endParaRPr lang="ru-RU" sz="3800" b="1" i="1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8" y="2132856"/>
            <a:ext cx="8026643" cy="342687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/>
              <a:t>Вода в газообразном состоянии?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Вода      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07336"/>
            <a:ext cx="8686800" cy="497278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4000" b="1" dirty="0" smtClean="0"/>
              <a:t>Вода в газообразном состоянии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marL="0" indent="0" algn="ctr">
              <a:buNone/>
            </a:pPr>
            <a:endParaRPr lang="ru-RU" sz="3500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sz="3500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sz="3500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sz="3500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sz="3500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sz="3500" b="1" i="1" dirty="0" smtClean="0">
                <a:solidFill>
                  <a:srgbClr val="0033CC"/>
                </a:solidFill>
              </a:rPr>
              <a:t>Водяной пар</a:t>
            </a:r>
            <a:endParaRPr lang="ru-RU" sz="35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Вода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9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5677086"/>
            <a:ext cx="1428760" cy="1180914"/>
          </a:xfrm>
          <a:prstGeom prst="rect">
            <a:avLst/>
          </a:prstGeom>
          <a:noFill/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70" y="1727923"/>
            <a:ext cx="7810482" cy="345866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Назовите пресноводные водоемы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28860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42852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endParaRPr lang="ru-RU" sz="5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Назовите пресноводные водоемы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Река, озеро, пруд, болото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42852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endParaRPr lang="ru-RU" sz="5400" dirty="0"/>
          </a:p>
        </p:txBody>
      </p:sp>
      <p:pic>
        <p:nvPicPr>
          <p:cNvPr id="18" name="Picture 2" descr="http://900igr.net/datas/geografija/Vody-Mirovogo-okeana/0010-010-Presnye-vod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357430"/>
            <a:ext cx="3567490" cy="267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Содержимое 4" descr="parana.jpg"/>
          <p:cNvPicPr>
            <a:picLocks noChangeAspect="1"/>
          </p:cNvPicPr>
          <p:nvPr/>
        </p:nvPicPr>
        <p:blipFill>
          <a:blip r:embed="rId5" cstate="print"/>
          <a:srcRect t="3740" b="14560"/>
          <a:stretch>
            <a:fillRect/>
          </a:stretch>
        </p:blipFill>
        <p:spPr>
          <a:xfrm>
            <a:off x="4429124" y="2428868"/>
            <a:ext cx="4242560" cy="2598733"/>
          </a:xfrm>
          <a:prstGeom prst="rect">
            <a:avLst/>
          </a:prstGeom>
          <a:ln w="28575">
            <a:solidFill>
              <a:srgbClr val="C05A22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Вода </a:t>
            </a: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b="1" dirty="0" smtClean="0"/>
              <a:t>Ледяная гора, плавающая в океане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5143512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6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</a:t>
            </a:r>
            <a:r>
              <a:rPr lang="ru-RU" sz="5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Вода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</a:t>
            </a: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b="1" dirty="0" smtClean="0"/>
              <a:t>Ледяная гора, плавающая в океане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707904" y="5648448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Айсберг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4" name="Picture 2" descr="http://ial-group.com/files/styles/big-image-news/public/aysberg_0.jpg?itok=XnyFgSF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2197031"/>
            <a:ext cx="5250613" cy="323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42942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 Вода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600" b="1" dirty="0" smtClean="0"/>
              <a:t>Источник горячей воды, извергающейся на поверхность земли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42942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 Вода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2864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b="1" dirty="0" smtClean="0"/>
              <a:t>Источник горячей воды, извергающейся на поверхность земли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Гейзер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2" descr="http://travel-live.ru/wp-content/uploads/images/dostoprimechatelnosti_rossii_31-e133162072937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5" y="2143116"/>
            <a:ext cx="3714776" cy="278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Назовите свойства воздуха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Воздух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410365" y="280932"/>
            <a:ext cx="1564830" cy="1843317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6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Назовите свойства воздуха</a:t>
            </a:r>
          </a:p>
          <a:p>
            <a:pPr marL="0" indent="0" algn="ctr">
              <a:buNone/>
            </a:pP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Воздух    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0318" y="5113797"/>
            <a:ext cx="738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Не имеет цвета, запаха, прозрачен, легкий, занимает все пустоты, сохраняет тепло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4" name="Picture 4" descr="https://cdn.culture.ru/images/5b373fe4-a85e-5dcd-8ba2-6a20fad9e17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81629"/>
            <a:ext cx="4491784" cy="336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107996"/>
            <a:ext cx="8686800" cy="16780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500" b="1" dirty="0" smtClean="0"/>
              <a:t>Как называется движение воздуха?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lvl="8" algn="ctr"/>
            <a:r>
              <a:rPr lang="ru-RU" sz="600" b="1" dirty="0" smtClean="0">
                <a:hlinkClick r:id="rId3" action="ppaction://hlinksldjump"/>
              </a:rPr>
              <a:t> </a:t>
            </a:r>
            <a:endParaRPr lang="ru-RU" sz="600" b="1" dirty="0" smtClean="0"/>
          </a:p>
        </p:txBody>
      </p:sp>
      <p:pic>
        <p:nvPicPr>
          <p:cNvPr id="16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623209" y="1935838"/>
            <a:ext cx="1564830" cy="1843317"/>
          </a:xfrm>
          <a:prstGeom prst="rect">
            <a:avLst/>
          </a:prstGeom>
          <a:noFill/>
        </p:spPr>
      </p:pic>
      <p:pic>
        <p:nvPicPr>
          <p:cNvPr id="18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219052"/>
            <a:ext cx="8686800" cy="5986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Как называется движение воздуха?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pic>
        <p:nvPicPr>
          <p:cNvPr id="16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598325" y="2066883"/>
            <a:ext cx="1564830" cy="1843317"/>
          </a:xfrm>
          <a:prstGeom prst="rect">
            <a:avLst/>
          </a:prstGeom>
          <a:noFill/>
        </p:spPr>
      </p:pic>
      <p:pic>
        <p:nvPicPr>
          <p:cNvPr id="18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923928" y="5844312"/>
            <a:ext cx="18496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Ветер</a:t>
            </a:r>
          </a:p>
        </p:txBody>
      </p:sp>
      <p:pic>
        <p:nvPicPr>
          <p:cNvPr id="6146" name="Picture 2" descr="https://cdn.fishki.net/upload/post/2021/12/22/4035591/c25b03a07de33a50b373b13039c0a93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216" y="1878651"/>
            <a:ext cx="5792233" cy="386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Какой газ, входящий в состав воздуха, необходим человеку для дыхания?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424073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5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71736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Какой газ, входящий в состав воздуха, необходим человеку для дыхания?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42950" y="6002399"/>
            <a:ext cx="2000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Кислород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281196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sp>
        <p:nvSpPr>
          <p:cNvPr id="4" name="AutoShape 2" descr="https://kipmu.ru/wp-content/uploads/ksrdnzm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3.404content.com/1/6D/84/1200734538751542593/fullsiz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575286"/>
            <a:ext cx="4752528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66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102148" y="1398471"/>
            <a:ext cx="7455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Какого газа становится больше в выдыхаемом человеком воздухе?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775005" y="2829362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sz="66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331569" y="1295400"/>
            <a:ext cx="745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Какого газа становится больше в выдыхаемом человеком воздухе?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20533" y="5979103"/>
            <a:ext cx="3156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Углекислый газ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194" name="Picture 2" descr="https://iknigi.net/books_files/online_html/94091/i_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47" y="2161033"/>
            <a:ext cx="6125705" cy="373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Откуда в воздухе берется кислород?</a:t>
            </a:r>
            <a:endParaRPr lang="ru-RU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8204"/>
            <a:ext cx="8686800" cy="888614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Воздух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85022"/>
            <a:ext cx="8686800" cy="49951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Откуда в воздухе берется кислород?</a:t>
            </a: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835696" y="6000768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Кислород выделяют растения </a:t>
            </a:r>
            <a:endParaRPr lang="ru-RU" sz="2800" b="1" i="1" dirty="0">
              <a:solidFill>
                <a:srgbClr val="0033CC"/>
              </a:solidFill>
            </a:endParaRPr>
          </a:p>
        </p:txBody>
      </p:sp>
      <p:pic>
        <p:nvPicPr>
          <p:cNvPr id="9220" name="Picture 4" descr="https://cf2.ppt-online.org/files2/slide/y/yAgYBrF2ofPIcEzt1X5ijWCGvh04spReJHVdN3/slide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11514"/>
            <a:ext cx="6698958" cy="501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 называется самая большая страна на Земле?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242886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5626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Как называется самая большая страна на Земле?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Россия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146" name="Picture 2" descr="https://pbs.twimg.com/media/EaYzyb5XkAAFcH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6997813" cy="39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Назовите столицу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978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4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97807"/>
            <a:ext cx="8686800" cy="572753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Назовите столицу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                                    Москва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170" name="Picture 2" descr="https://allepnina.ru/upload/iblock/f49/f49a1666bad0cc533de50e9df06b42a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46794"/>
            <a:ext cx="7075512" cy="44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Назовите главный город нашего края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1975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006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/>
              <a:t>Назовите главный город нашего края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Краснодар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242" name="Picture 2" descr="https://www.avtodispetcher.ru/wp-content/gallery/krasnodar/krasnodar-gorod-rossiia-reka-kuban-nebo-leto-doma-zdaniia-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824" y="1700808"/>
            <a:ext cx="6336751" cy="4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Напишите названия трех любых городов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3843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4761" y="5572139"/>
            <a:ext cx="6665173" cy="466274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Напишите названия трех любых городов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194" name="Picture 2" descr="https://turproezdka.ru/wp-content/uploads/2018/08/blobid15341749012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87" y="1085341"/>
            <a:ext cx="7204562" cy="480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bloknot-volgograd.ru/thumb/1000x0xcut/upload/iblock/bbe/mamaev-kurg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73" y="1062358"/>
            <a:ext cx="8223651" cy="546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yakutia-daily.ru/wp-content/uploads/2020/05/murmans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8" y="914752"/>
            <a:ext cx="8916732" cy="57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anapacity.com/content/images/wallpapers-anapa-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5" y="914752"/>
            <a:ext cx="9287235" cy="583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moreon-invest.ru/upload/iblock/405/40582dd308d897a43949e166fd2b770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9" y="1041276"/>
            <a:ext cx="8898751" cy="581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primamedia.ru/f/big/1374/137397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64" y="934058"/>
            <a:ext cx="8864899" cy="603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3037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Напишите названия трех любых рек России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568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Россия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4704"/>
            <a:ext cx="8686800" cy="59046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Напишите названия трех любых рек России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>
              <a:buNone/>
            </a:pPr>
            <a:endParaRPr lang="ru-RU" sz="28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2800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28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28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2800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2800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218" name="Picture 2" descr="https://cdn.photosight.ru/img/f/cc1/4899630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05" y="1508161"/>
            <a:ext cx="7704856" cy="516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mg2.voenpro.ru/images/voentorgi-moskvy-26%282%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83266"/>
            <a:ext cx="8712968" cy="541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cs-msk-fd-4.ykt2.ru/media/upload/photo/2017/03/04/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4" y="1383266"/>
            <a:ext cx="9397500" cy="528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avatars.mds.yandex.net/get-zen_doc/965902/pub_5ca19f1bd677b400b3b87ff3_5ca1a0c73f197100b3e99a39/scale_12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5398"/>
            <a:ext cx="9252520" cy="583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ic.pics.livejournal.com/stav26/49386233/4770280/4770280_origina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5" y="1365398"/>
            <a:ext cx="9220765" cy="698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1940</TotalTime>
  <Words>1007</Words>
  <Application>Microsoft Office PowerPoint</Application>
  <PresentationFormat>Экран (4:3)</PresentationFormat>
  <Paragraphs>317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Calibri</vt:lpstr>
      <vt:lpstr>Comic Sans MS</vt:lpstr>
      <vt:lpstr>Garamond Premr Pro Smbd</vt:lpstr>
      <vt:lpstr>Times New Roman</vt:lpstr>
      <vt:lpstr>Wingdings 2</vt:lpstr>
      <vt:lpstr>Трек</vt:lpstr>
      <vt:lpstr>Интеллектуальная игра</vt:lpstr>
      <vt:lpstr>Правила игры</vt:lpstr>
      <vt:lpstr>Категории вопросов</vt:lpstr>
      <vt:lpstr>      Полезные ископаемые    1о баллов</vt:lpstr>
      <vt:lpstr>             Полезные ископаемые    1о баллов</vt:lpstr>
      <vt:lpstr>           Полезные ископаемые 2о баллов        </vt:lpstr>
      <vt:lpstr> Полезные ископаемые 2о баллов       </vt:lpstr>
      <vt:lpstr> Полезные ископаемые   3о баллов  </vt:lpstr>
      <vt:lpstr> Полезные ископаемые   3о баллов</vt:lpstr>
      <vt:lpstr> Полезные ископаемые    4о баллов</vt:lpstr>
      <vt:lpstr>Полезные ископаемые    4о баллов</vt:lpstr>
      <vt:lpstr>            Полезные ископаемые    5о баллов </vt:lpstr>
      <vt:lpstr> Полезные ископаемые    5о баллов</vt:lpstr>
      <vt:lpstr>         Космос 1о баллов </vt:lpstr>
      <vt:lpstr> Космос 1о баллов </vt:lpstr>
      <vt:lpstr> Космос 2о баллов </vt:lpstr>
      <vt:lpstr> Космос 2о баллов </vt:lpstr>
      <vt:lpstr> Космос 3о баллов </vt:lpstr>
      <vt:lpstr> Космос 3о баллов </vt:lpstr>
      <vt:lpstr> Космос 4о баллов </vt:lpstr>
      <vt:lpstr> Космос 4о баллов </vt:lpstr>
      <vt:lpstr>                                                                                     5о баллов </vt:lpstr>
      <vt:lpstr>                                                                                     5о баллов </vt:lpstr>
      <vt:lpstr>                                                 1о баллов </vt:lpstr>
      <vt:lpstr>                                                 1о баллов </vt:lpstr>
      <vt:lpstr>                                                        2о баллов  </vt:lpstr>
      <vt:lpstr>                                                        2о баллов  </vt:lpstr>
      <vt:lpstr>          </vt:lpstr>
      <vt:lpstr>          </vt:lpstr>
      <vt:lpstr>                                        Вода 4о баллов             </vt:lpstr>
      <vt:lpstr>                                         Вода        4о баллов             </vt:lpstr>
      <vt:lpstr>                                                                     Вода          5о баллов       </vt:lpstr>
      <vt:lpstr>                                                                     Вода          5о баллов       </vt:lpstr>
      <vt:lpstr>Презентация PowerPoint</vt:lpstr>
      <vt:lpstr>Презентация PowerPoint</vt:lpstr>
      <vt:lpstr> </vt:lpstr>
      <vt:lpstr> </vt:lpstr>
      <vt:lpstr>              Воздух          30 баллов </vt:lpstr>
      <vt:lpstr>              Воздух        30 баллов </vt:lpstr>
      <vt:lpstr>                Воздух     40 баллов</vt:lpstr>
      <vt:lpstr>                Воздух   40 баллов</vt:lpstr>
      <vt:lpstr>                 Воздух          50 баллов</vt:lpstr>
      <vt:lpstr>                 Воздух        50 баллов</vt:lpstr>
      <vt:lpstr>Россия   10 баллов</vt:lpstr>
      <vt:lpstr> Россия 10 баллов</vt:lpstr>
      <vt:lpstr> Россия 20 баллов</vt:lpstr>
      <vt:lpstr> Россия 20 баллов</vt:lpstr>
      <vt:lpstr> Россия 30 баллов</vt:lpstr>
      <vt:lpstr> Россия 30 баллов</vt:lpstr>
      <vt:lpstr> Россия 40 баллов</vt:lpstr>
      <vt:lpstr>Россия 40 баллов</vt:lpstr>
      <vt:lpstr> Россия 50 баллов</vt:lpstr>
      <vt:lpstr> Россия 50 баллов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217</cp:revision>
  <dcterms:created xsi:type="dcterms:W3CDTF">2011-11-25T05:49:57Z</dcterms:created>
  <dcterms:modified xsi:type="dcterms:W3CDTF">2022-11-27T21:35:45Z</dcterms:modified>
</cp:coreProperties>
</file>