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  <p:sldId id="260" r:id="rId55"/>
    <p:sldId id="288" r:id="rId56"/>
    <p:sldId id="289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E4245"/>
    <a:srgbClr val="FF33CC"/>
    <a:srgbClr val="FF9966"/>
    <a:srgbClr val="FF9900"/>
    <a:srgbClr val="26C6CA"/>
    <a:srgbClr val="FF66FF"/>
    <a:srgbClr val="FF99CC"/>
    <a:srgbClr val="CCFF99"/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Relationship Id="rId27" Type="http://schemas.openxmlformats.org/officeDocument/2006/relationships/slide" Target="slide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15.xml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3.gif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19.xml"/><Relationship Id="rId4" Type="http://schemas.openxmlformats.org/officeDocument/2006/relationships/image" Target="../media/image1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1.gif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3.xml"/><Relationship Id="rId4" Type="http://schemas.openxmlformats.org/officeDocument/2006/relationships/image" Target="../media/image1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slide" Target="slide25.xml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10" Type="http://schemas.openxmlformats.org/officeDocument/2006/relationships/image" Target="../media/image26.gif"/><Relationship Id="rId4" Type="http://schemas.openxmlformats.org/officeDocument/2006/relationships/image" Target="../media/image4.png"/><Relationship Id="rId9" Type="http://schemas.openxmlformats.org/officeDocument/2006/relationships/image" Target="../media/image25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slide" Target="slide3.xml"/><Relationship Id="rId7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6.gif"/><Relationship Id="rId4" Type="http://schemas.openxmlformats.org/officeDocument/2006/relationships/slide" Target="slide29.xml"/><Relationship Id="rId9" Type="http://schemas.openxmlformats.org/officeDocument/2006/relationships/image" Target="../media/image25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9.png"/><Relationship Id="rId10" Type="http://schemas.openxmlformats.org/officeDocument/2006/relationships/image" Target="../media/image31.jpeg"/><Relationship Id="rId4" Type="http://schemas.openxmlformats.org/officeDocument/2006/relationships/image" Target="../media/image22.png"/><Relationship Id="rId9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slide" Target="slide3.xml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6.gif"/><Relationship Id="rId4" Type="http://schemas.openxmlformats.org/officeDocument/2006/relationships/slide" Target="slide33.xml"/><Relationship Id="rId9" Type="http://schemas.openxmlformats.org/officeDocument/2006/relationships/image" Target="../media/image25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" Target="slide3.xml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image" Target="../media/image35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5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5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osternazakaz.ru/shop/makeframe/55090/488/82/" TargetMode="External"/><Relationship Id="rId13" Type="http://schemas.openxmlformats.org/officeDocument/2006/relationships/hyperlink" Target="http://im0-tub-ru.yandex.net/i?id=365707235-10-72" TargetMode="External"/><Relationship Id="rId3" Type="http://schemas.openxmlformats.org/officeDocument/2006/relationships/hyperlink" Target="http://zooflora.ru/wp-content/uploads/svjatljachki.jpg" TargetMode="External"/><Relationship Id="rId7" Type="http://schemas.openxmlformats.org/officeDocument/2006/relationships/hyperlink" Target="http://crazy.werd.ru/uploads/posts/2007-05-07/1178549970_cr_013.jpg" TargetMode="External"/><Relationship Id="rId12" Type="http://schemas.openxmlformats.org/officeDocument/2006/relationships/hyperlink" Target="http://faunazoo.ru/wp-content/uploads/2011/03/Fish-mech.jpg" TargetMode="External"/><Relationship Id="rId2" Type="http://schemas.openxmlformats.org/officeDocument/2006/relationships/hyperlink" Target="http://lifeglobe.net/media/entry/593/image_39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spitomnik.ru/pic/pihta/pihta_koreyskay2.jpg" TargetMode="External"/><Relationship Id="rId11" Type="http://schemas.openxmlformats.org/officeDocument/2006/relationships/hyperlink" Target="http://samyi-samyi.ru/wp-content/uploads/2011/04/%D0%BB%D0%B5%D1%82%D1%83%D1%87%D0%B0%D1%8F-%D1%80%D1%8B%D0%B1%D0%B0.jpeg" TargetMode="External"/><Relationship Id="rId5" Type="http://schemas.openxmlformats.org/officeDocument/2006/relationships/hyperlink" Target="http://flora-fauna.my1.ru/854288633.jpg" TargetMode="External"/><Relationship Id="rId15" Type="http://schemas.openxmlformats.org/officeDocument/2006/relationships/hyperlink" Target="http://bugsworld.org.ua/_ph/2/2/477744826.jpg" TargetMode="External"/><Relationship Id="rId10" Type="http://schemas.openxmlformats.org/officeDocument/2006/relationships/hyperlink" Target="http://kak-razvodit.ru/images/article/fisher_120_01_big.jpg" TargetMode="External"/><Relationship Id="rId4" Type="http://schemas.openxmlformats.org/officeDocument/2006/relationships/hyperlink" Target="http://s004.radikal.ru/i206/1105/70/7f131c174f18.jpg" TargetMode="External"/><Relationship Id="rId9" Type="http://schemas.openxmlformats.org/officeDocument/2006/relationships/hyperlink" Target="http://www.vestnik-cvetovoda.ru/photo/?cat=1219&amp;id=4172" TargetMode="External"/><Relationship Id="rId14" Type="http://schemas.openxmlformats.org/officeDocument/2006/relationships/hyperlink" Target="http://stat20.privet.ru/lr/0b266b65a1ac89a85e1cc782152cb961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ullumaja.com/files/pictures/2009/09/11/hKFeugEjBO.jpg" TargetMode="External"/><Relationship Id="rId13" Type="http://schemas.openxmlformats.org/officeDocument/2006/relationships/hyperlink" Target="http://zdesvsyo.ru/_ph/143/1/88152945.jpg" TargetMode="External"/><Relationship Id="rId3" Type="http://schemas.openxmlformats.org/officeDocument/2006/relationships/hyperlink" Target="http://sp.life123.com/bm.pix/hummingbird-migration.s600x600.jpg" TargetMode="External"/><Relationship Id="rId7" Type="http://schemas.openxmlformats.org/officeDocument/2006/relationships/hyperlink" Target="http://forums.drom.ru/attachment.php?attachmentid=1709830&amp;stc=1&amp;d=1305856311" TargetMode="External"/><Relationship Id="rId12" Type="http://schemas.openxmlformats.org/officeDocument/2006/relationships/hyperlink" Target="http://tnz.most.org.pl/dokumenty/publ/inne/gryz/bobr.jpg" TargetMode="External"/><Relationship Id="rId2" Type="http://schemas.openxmlformats.org/officeDocument/2006/relationships/hyperlink" Target="http://oldsamara.samgtu.ru/part_4/page_12/cards/any/85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lubevod.com.ua/upload/forum/b9d12a3634827cdf6362419a93aeef8d.jpg" TargetMode="External"/><Relationship Id="rId11" Type="http://schemas.openxmlformats.org/officeDocument/2006/relationships/hyperlink" Target="http://animaljpg.ru/image/www_animaljpg_ru-297.jpg" TargetMode="External"/><Relationship Id="rId5" Type="http://schemas.openxmlformats.org/officeDocument/2006/relationships/hyperlink" Target="http://img-9.photosight.ru/9dc/3185188_thumb.jpeg" TargetMode="External"/><Relationship Id="rId15" Type="http://schemas.openxmlformats.org/officeDocument/2006/relationships/hyperlink" Target="http://www.lenagold.ru/fon/ani/mor/mor/16.html" TargetMode="External"/><Relationship Id="rId10" Type="http://schemas.openxmlformats.org/officeDocument/2006/relationships/hyperlink" Target="http://givotnie.com/wp-content/uploads/2011/04/zajic_3.jpg" TargetMode="External"/><Relationship Id="rId4" Type="http://schemas.openxmlformats.org/officeDocument/2006/relationships/hyperlink" Target="http://www.zoovet.ru/img/strig/strig_4.jpg" TargetMode="External"/><Relationship Id="rId9" Type="http://schemas.openxmlformats.org/officeDocument/2006/relationships/hyperlink" Target="http://www.epochtimes.ru/images/stories/06/life/163_140110_3_Kopie.jpg" TargetMode="External"/><Relationship Id="rId14" Type="http://schemas.openxmlformats.org/officeDocument/2006/relationships/hyperlink" Target="http://www.lenagold.ru/fon/ani/zaj/3.html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50475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мире природы</a:t>
            </a: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57158" y="1357298"/>
            <a:ext cx="2357454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Внутренние органы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Органы чувств </a:t>
            </a:r>
            <a:r>
              <a:rPr lang="ru-RU" sz="2400" b="1" i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endParaRPr lang="ru-RU" sz="24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ВОДА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smtClean="0">
                <a:solidFill>
                  <a:srgbClr val="002060"/>
                </a:solidFill>
              </a:rPr>
              <a:t>Животные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57158" y="5715016"/>
            <a:ext cx="2286016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Растения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rId27" action="ppaction://hlinksldjump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Человек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Главный командный пункт организма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60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Главный командный пункт организма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43174" y="5643578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Головной мозг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7" name="Picture 6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428868"/>
            <a:ext cx="2928958" cy="318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Человек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66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Comic Sans MS" pitchFamily="66" charset="0"/>
              </a:rPr>
              <a:t>Неутомимый мотор, который непрерывно гонит в сосуды кровь и заставляет её обегать всё тело.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Человек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Comic Sans MS" pitchFamily="66" charset="0"/>
              </a:rPr>
              <a:t>Неутомимый мотор, который непрерывно гонит в сосуды кровь и заставляет её обегать всё тело.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868" y="5929330"/>
            <a:ext cx="174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Сердце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4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357430"/>
            <a:ext cx="2543164" cy="366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     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4000" b="1" i="1" dirty="0" smtClean="0">
                <a:solidFill>
                  <a:srgbClr val="05AB0D"/>
                </a:solidFill>
              </a:rPr>
              <a:t>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Полый мышечный орган, в котором перерабатывается пища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     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Полый мышечный орган, в котором перерабатывается пища.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428992" y="607220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Желудок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4" descr="1281001644_fourth_stomach_00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92456"/>
            <a:ext cx="3071721" cy="366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Человек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Этот внутренний орган живёт с правой стороны от желудка в верхней части живота. </a:t>
            </a:r>
          </a:p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	Она вырабатывает желчь, которая поступает в кишечник и помогает переваривать пищу</a:t>
            </a:r>
            <a:r>
              <a:rPr lang="ru-RU" altLang="ru-RU" sz="2400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Этот внутренний орган живёт с правой стороны от желудка в верхней части живота. </a:t>
            </a:r>
          </a:p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	Она вырабатывает желчь, которая поступает кишечник и помогает переваривать пищу</a:t>
            </a:r>
            <a:r>
              <a:rPr lang="ru-RU" altLang="ru-RU" sz="2400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28992" y="600076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Печень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4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357562"/>
            <a:ext cx="2911348" cy="29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Парные органы дыхания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Парные органы дыхания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57554" y="6000769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Легкие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7" name="Рисунок 6" descr="12363f5cc76977e26092b378d19fcb1c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143116"/>
            <a:ext cx="459898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Органы чувств 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5" name="Picture 5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462197">
            <a:off x="90566" y="466310"/>
            <a:ext cx="1726095" cy="1130089"/>
          </a:xfrm>
          <a:prstGeom prst="rect">
            <a:avLst/>
          </a:prstGeom>
          <a:noFill/>
        </p:spPr>
      </p:pic>
      <p:pic>
        <p:nvPicPr>
          <p:cNvPr id="5126" name="Picture 6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768042">
            <a:off x="6349620" y="5024218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8598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Органы зрения</a:t>
            </a:r>
            <a:endParaRPr lang="ru-RU" sz="36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Органы чувств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33CC"/>
                </a:solidFill>
              </a:rPr>
              <a:t>Глаза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5" name="Picture 5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462197">
            <a:off x="90566" y="466310"/>
            <a:ext cx="1726095" cy="1130089"/>
          </a:xfrm>
          <a:prstGeom prst="rect">
            <a:avLst/>
          </a:prstGeom>
          <a:noFill/>
        </p:spPr>
      </p:pic>
      <p:pic>
        <p:nvPicPr>
          <p:cNvPr id="5126" name="Picture 6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768042">
            <a:off x="6349620" y="5024218"/>
            <a:ext cx="2124075" cy="139065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Органы зрения.</a:t>
            </a:r>
            <a:endParaRPr lang="ru-RU" sz="2400" b="1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500166" y="1554163"/>
            <a:ext cx="7491434" cy="37322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Picture 2" descr="C:\Users\кал\Pictures\Рисунок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3108" y="2357430"/>
            <a:ext cx="4714908" cy="2547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50030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D:\школа ПСШ №2\Все для презентаций\Анимашки fantasyflach\blest3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 rot="7332890">
            <a:off x="73383" y="455710"/>
            <a:ext cx="1686662" cy="1104272"/>
          </a:xfrm>
          <a:prstGeom prst="rect">
            <a:avLst/>
          </a:prstGeom>
          <a:noFill/>
        </p:spPr>
      </p:pic>
      <p:pic>
        <p:nvPicPr>
          <p:cNvPr id="10243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8427384">
            <a:off x="6348419" y="4896219"/>
            <a:ext cx="2124075" cy="13906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 помощью этих органов чувств человек различает звуки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6170185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33CC"/>
                </a:solidFill>
              </a:rPr>
              <a:t>Ухо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242" name="Picture 2" descr="D:\школа ПСШ №2\Все для презентаций\Анимашки fantasyflach\blest3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7332890">
            <a:off x="73383" y="455710"/>
            <a:ext cx="1686662" cy="1104272"/>
          </a:xfrm>
          <a:prstGeom prst="rect">
            <a:avLst/>
          </a:prstGeom>
          <a:noFill/>
        </p:spPr>
      </p:pic>
      <p:pic>
        <p:nvPicPr>
          <p:cNvPr id="10243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427384">
            <a:off x="6348419" y="4896219"/>
            <a:ext cx="2124075" cy="13906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 помощью этих органов чувств человек различает звуки</a:t>
            </a:r>
            <a:endParaRPr lang="ru-RU" sz="2400" b="1" i="1" dirty="0" smtClean="0">
              <a:solidFill>
                <a:srgbClr val="7030A0"/>
              </a:solidFill>
            </a:endParaRPr>
          </a:p>
        </p:txBody>
      </p:sp>
      <p:pic>
        <p:nvPicPr>
          <p:cNvPr id="11" name="Picture 5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2285993"/>
            <a:ext cx="2214578" cy="323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 помощью этого органы чувств человек отличает сладкое от соленого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266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753334">
            <a:off x="405902" y="444799"/>
            <a:ext cx="1665968" cy="1090723"/>
          </a:xfrm>
          <a:prstGeom prst="rect">
            <a:avLst/>
          </a:prstGeom>
          <a:noFill/>
        </p:spPr>
      </p:pic>
      <p:pic>
        <p:nvPicPr>
          <p:cNvPr id="11267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497674">
            <a:off x="6350364" y="4841425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7200" b="1" i="1" dirty="0" smtClean="0">
                <a:solidFill>
                  <a:srgbClr val="05AB0D"/>
                </a:solidFill>
              </a:rPr>
              <a:t>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553480" cy="38751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 помощью этого органа чувств человек отличает сладкое от соленого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Язык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266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753334">
            <a:off x="405902" y="444799"/>
            <a:ext cx="1665968" cy="1090723"/>
          </a:xfrm>
          <a:prstGeom prst="rect">
            <a:avLst/>
          </a:prstGeom>
          <a:noFill/>
        </p:spPr>
      </p:pic>
      <p:pic>
        <p:nvPicPr>
          <p:cNvPr id="11267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497674">
            <a:off x="6350364" y="4841425"/>
            <a:ext cx="2124075" cy="1390650"/>
          </a:xfrm>
          <a:prstGeom prst="rect">
            <a:avLst/>
          </a:prstGeom>
          <a:noFill/>
        </p:spPr>
      </p:pic>
      <p:pic>
        <p:nvPicPr>
          <p:cNvPr id="10" name="Picture 2" descr="C:\Users\кал\Pictures\картинки\Sample Pictures\анатомия\пищеварение\Scan10018 (5) - копия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85720" y="2428868"/>
            <a:ext cx="3307391" cy="3691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Врач, занимающийся болезнями органа зрения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8910258">
            <a:off x="6396448" y="4618479"/>
            <a:ext cx="2124075" cy="1390650"/>
          </a:xfrm>
          <a:prstGeom prst="rect">
            <a:avLst/>
          </a:prstGeom>
          <a:noFill/>
        </p:spPr>
      </p:pic>
      <p:pic>
        <p:nvPicPr>
          <p:cNvPr id="12291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7438928">
            <a:off x="297039" y="439230"/>
            <a:ext cx="1625446" cy="106419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Врач, занимающийся болезнями органа зрения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r>
              <a:rPr lang="ru-RU" sz="3200" b="1" i="1" dirty="0" smtClean="0">
                <a:solidFill>
                  <a:srgbClr val="0033CC"/>
                </a:solidFill>
              </a:rPr>
              <a:t>Окулист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290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8910258">
            <a:off x="6396448" y="4618479"/>
            <a:ext cx="2124075" cy="1390650"/>
          </a:xfrm>
          <a:prstGeom prst="rect">
            <a:avLst/>
          </a:prstGeom>
          <a:noFill/>
        </p:spPr>
      </p:pic>
      <p:pic>
        <p:nvPicPr>
          <p:cNvPr id="12291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7438928">
            <a:off x="297039" y="439230"/>
            <a:ext cx="1625446" cy="1064193"/>
          </a:xfrm>
          <a:prstGeom prst="rect">
            <a:avLst/>
          </a:prstGeom>
          <a:noFill/>
        </p:spPr>
      </p:pic>
      <p:pic>
        <p:nvPicPr>
          <p:cNvPr id="11" name="Picture 4" descr="MPj04276370000[1]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2143116"/>
            <a:ext cx="3725833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Орган осязания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4285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 Органы чувств                     </a:t>
            </a:r>
            <a:endParaRPr lang="ru-RU" sz="2400" dirty="0"/>
          </a:p>
        </p:txBody>
      </p:sp>
      <p:pic>
        <p:nvPicPr>
          <p:cNvPr id="13314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8484946">
            <a:off x="149549" y="378363"/>
            <a:ext cx="1574097" cy="1030575"/>
          </a:xfrm>
          <a:prstGeom prst="rect">
            <a:avLst/>
          </a:prstGeom>
          <a:noFill/>
        </p:spPr>
      </p:pic>
      <p:pic>
        <p:nvPicPr>
          <p:cNvPr id="13315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329518">
            <a:off x="6121461" y="4573584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Орган осязания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кожа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     Органы чувств                     </a:t>
            </a:r>
            <a:endParaRPr lang="ru-RU" sz="2400" dirty="0"/>
          </a:p>
        </p:txBody>
      </p:sp>
      <p:pic>
        <p:nvPicPr>
          <p:cNvPr id="13314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8484946">
            <a:off x="149549" y="378363"/>
            <a:ext cx="1574097" cy="1030575"/>
          </a:xfrm>
          <a:prstGeom prst="rect">
            <a:avLst/>
          </a:prstGeom>
          <a:noFill/>
        </p:spPr>
      </p:pic>
      <p:pic>
        <p:nvPicPr>
          <p:cNvPr id="13315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329518">
            <a:off x="6121461" y="4573584"/>
            <a:ext cx="2124075" cy="1390650"/>
          </a:xfrm>
          <a:prstGeom prst="rect">
            <a:avLst/>
          </a:prstGeom>
          <a:noFill/>
        </p:spPr>
      </p:pic>
      <p:pic>
        <p:nvPicPr>
          <p:cNvPr id="10" name="Picture 3" descr="C:\Users\кал\Pictures\картинки\Sample Pictures\ручки\HNDSHAK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2714620"/>
            <a:ext cx="5498988" cy="1932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КАК НАЗЫВАЕТСЯ ВОДА В ТВЕРДОМ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0" y="5857892"/>
            <a:ext cx="27860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357816" y="5857892"/>
            <a:ext cx="3786181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6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786048" y="5857892"/>
            <a:ext cx="2643175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929058" y="5857892"/>
            <a:ext cx="904875" cy="7905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sz="2800" b="1" dirty="0" smtClean="0"/>
              <a:t>Как называется вода в твердом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3800" b="1" i="1" dirty="0" smtClean="0">
                <a:solidFill>
                  <a:srgbClr val="0033CC"/>
                </a:solidFill>
              </a:rPr>
              <a:t>Лед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0" y="5857892"/>
            <a:ext cx="27860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357816" y="5857892"/>
            <a:ext cx="3786181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6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786048" y="5857892"/>
            <a:ext cx="2643175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929058" y="5857892"/>
            <a:ext cx="904875" cy="790575"/>
          </a:xfrm>
          <a:prstGeom prst="rect">
            <a:avLst/>
          </a:prstGeom>
          <a:noFill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8" y="2071678"/>
            <a:ext cx="7027715" cy="300039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Вода в газообразном состоянии?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Вода  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0" y="6000768"/>
            <a:ext cx="3000364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715006" y="6000768"/>
            <a:ext cx="342899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9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928924" y="6000768"/>
            <a:ext cx="278605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00496" y="6067425"/>
            <a:ext cx="904875" cy="790575"/>
          </a:xfrm>
          <a:prstGeom prst="rect">
            <a:avLst/>
          </a:prstGeom>
          <a:noFill/>
        </p:spPr>
      </p:pic>
      <p:pic>
        <p:nvPicPr>
          <p:cNvPr id="21" name="Picture 16" descr="C:\Users\Пользователь\Desktop\с флэшки\tomakov-3 копия.gif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500298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2600" b="1" dirty="0" smtClean="0"/>
              <a:t>Вода в газообразном состоянии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sz="3500" b="1" i="1" dirty="0" smtClean="0">
                <a:solidFill>
                  <a:srgbClr val="0033CC"/>
                </a:solidFill>
              </a:rPr>
              <a:t>Водяной пар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Вода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0" y="6000768"/>
            <a:ext cx="3000364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715006" y="6000768"/>
            <a:ext cx="342899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9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928924" y="6000768"/>
            <a:ext cx="278605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00496" y="6067425"/>
            <a:ext cx="904875" cy="790575"/>
          </a:xfrm>
          <a:prstGeom prst="rect">
            <a:avLst/>
          </a:prstGeom>
          <a:noFill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1571612"/>
            <a:ext cx="7810482" cy="345866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Назовите пресноводные водоемы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42852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endParaRPr lang="ru-RU" sz="54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0" y="5929330"/>
            <a:ext cx="2857488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500694" y="5929330"/>
            <a:ext cx="36433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20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857486" y="5929330"/>
            <a:ext cx="2643175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857620" y="5857892"/>
            <a:ext cx="904875" cy="7905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2400" b="1" dirty="0" smtClean="0"/>
              <a:t>Назовите пресноводные водоемы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Река, озеро, пруд, болото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42852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endParaRPr lang="ru-RU" sz="54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0" y="5929330"/>
            <a:ext cx="2857488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500694" y="5929330"/>
            <a:ext cx="36433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20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5677086"/>
            <a:ext cx="1428760" cy="1180914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857486" y="5929330"/>
            <a:ext cx="2643175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857620" y="5857892"/>
            <a:ext cx="904875" cy="790575"/>
          </a:xfrm>
          <a:prstGeom prst="rect">
            <a:avLst/>
          </a:prstGeom>
          <a:noFill/>
        </p:spPr>
      </p:pic>
      <p:pic>
        <p:nvPicPr>
          <p:cNvPr id="18" name="Picture 2" descr="http://900igr.net/datas/geografija/Vody-Mirovogo-okeana/0010-010-Presnye-vody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2357430"/>
            <a:ext cx="3567490" cy="267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4" descr="parana.jpg"/>
          <p:cNvPicPr>
            <a:picLocks noChangeAspect="1"/>
          </p:cNvPicPr>
          <p:nvPr/>
        </p:nvPicPr>
        <p:blipFill>
          <a:blip r:embed="rId10" cstate="print"/>
          <a:srcRect t="3740" b="14560"/>
          <a:stretch>
            <a:fillRect/>
          </a:stretch>
        </p:blipFill>
        <p:spPr>
          <a:xfrm>
            <a:off x="4429124" y="2428868"/>
            <a:ext cx="4242560" cy="2598733"/>
          </a:xfrm>
          <a:prstGeom prst="rect">
            <a:avLst/>
          </a:prstGeom>
          <a:ln w="28575">
            <a:solidFill>
              <a:srgbClr val="C05A22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Вода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-3" y="5929330"/>
            <a:ext cx="3071804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500694" y="5929330"/>
            <a:ext cx="36433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8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5500702"/>
            <a:ext cx="1428760" cy="118091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000363" y="5929330"/>
            <a:ext cx="2500299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857620" y="5857892"/>
            <a:ext cx="904875" cy="790575"/>
          </a:xfrm>
          <a:prstGeom prst="rect">
            <a:avLst/>
          </a:prstGeom>
          <a:noFill/>
        </p:spPr>
      </p:pic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Ледяная гора, плавающая в океане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</a:t>
            </a:r>
            <a:r>
              <a:rPr lang="ru-RU" sz="5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Вода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-3" y="5929330"/>
            <a:ext cx="3071804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500694" y="5929330"/>
            <a:ext cx="36433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8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5500702"/>
            <a:ext cx="1428760" cy="118091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000363" y="5929330"/>
            <a:ext cx="2500299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857620" y="5857892"/>
            <a:ext cx="904875" cy="790575"/>
          </a:xfrm>
          <a:prstGeom prst="rect">
            <a:avLst/>
          </a:prstGeom>
          <a:noFill/>
        </p:spPr>
      </p:pic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Ледяная гора, плавающая в океане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Айсберг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4" name="Picture 2" descr="http://ial-group.com/files/styles/big-image-news/public/aysberg_0.jpg?itok=XnyFgSF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71670" y="2214554"/>
            <a:ext cx="4641845" cy="286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Вода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600" b="1" dirty="0" smtClean="0"/>
              <a:t>Источник горячей воды, извергающейся на поверхность земли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-2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286380" y="6000768"/>
            <a:ext cx="385762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357826"/>
            <a:ext cx="1500166" cy="1203103"/>
          </a:xfrm>
          <a:prstGeom prst="rect">
            <a:avLst/>
          </a:prstGeom>
          <a:noFill/>
        </p:spPr>
      </p:pic>
      <p:pic>
        <p:nvPicPr>
          <p:cNvPr id="21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40" y="5677086"/>
            <a:ext cx="1428760" cy="118091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643174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357554" y="6067425"/>
            <a:ext cx="904875" cy="7905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Вода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28641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Источник горячей воды, извергающейся на поверхность земли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Гейзер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-2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286380" y="6000768"/>
            <a:ext cx="385762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57826"/>
            <a:ext cx="1500166" cy="1203103"/>
          </a:xfrm>
          <a:prstGeom prst="rect">
            <a:avLst/>
          </a:prstGeom>
          <a:noFill/>
        </p:spPr>
      </p:pic>
      <p:pic>
        <p:nvPicPr>
          <p:cNvPr id="21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5677086"/>
            <a:ext cx="1428760" cy="118091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643174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357554" y="6067425"/>
            <a:ext cx="904875" cy="790575"/>
          </a:xfrm>
          <a:prstGeom prst="rect">
            <a:avLst/>
          </a:prstGeom>
          <a:noFill/>
        </p:spPr>
      </p:pic>
      <p:pic>
        <p:nvPicPr>
          <p:cNvPr id="14" name="Picture 2" descr="http://travel-live.ru/wp-content/uploads/images/dostoprimechatelnosti_rossii_31-e1331620729372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5985" y="2143116"/>
            <a:ext cx="3714776" cy="278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Личинка этого насекомого очень опасна для листьев капусты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</a:t>
            </a:r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Личинка этого насекомого очень опасна для листьев капусты</a:t>
            </a:r>
          </a:p>
          <a:p>
            <a:pPr algn="ctr"/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</a:t>
            </a:r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40034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Бабочка-капустница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0" name="Picture 2" descr="http://xn--1-itbaxd5bza.xn--p1ai/wp-content/uploads/file/%D0%9A%D0%B0%D0%BF%D1%83%D1%81%D1%82%D0%BD%D0%B0%D1%8F%20%D0%B1%D0%B5%D0%BB%D1%8F%D0%BD%D0%BA%D0%B0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500306"/>
            <a:ext cx="3667123" cy="248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231896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4400" b="1" dirty="0" smtClean="0"/>
              <a:t>Земноводное, очень полезное для садов и огородов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5" y="852437"/>
            <a:ext cx="1564830" cy="1843317"/>
          </a:xfrm>
          <a:prstGeom prst="rect">
            <a:avLst/>
          </a:prstGeom>
          <a:noFill/>
        </p:spPr>
      </p:pic>
      <p:pic>
        <p:nvPicPr>
          <p:cNvPr id="17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00174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Земноводное, очень полезное для садов и огородов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598325" y="2066883"/>
            <a:ext cx="1564830" cy="1843317"/>
          </a:xfrm>
          <a:prstGeom prst="rect">
            <a:avLst/>
          </a:prstGeom>
          <a:noFill/>
        </p:spPr>
      </p:pic>
      <p:pic>
        <p:nvPicPr>
          <p:cNvPr id="17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079685" y="5460326"/>
            <a:ext cx="18496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Жаба</a:t>
            </a:r>
          </a:p>
        </p:txBody>
      </p:sp>
      <p:pic>
        <p:nvPicPr>
          <p:cNvPr id="12" name="Picture 2" descr="Зелёная жаб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2214554"/>
            <a:ext cx="36004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Крупное сумчатое животное , обитающее в Австралии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424073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5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Крупное сумчатое животное , обитающее в Австралии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575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Кенгуру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281196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0" name="Picture 9" descr="https://c2.staticflickr.com/4/3299/3317035619_f1af48af11_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2571744"/>
            <a:ext cx="268284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  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70" y="1428736"/>
            <a:ext cx="745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Стая этих хищных рыб способна за очень короткое время обглодать тушу барана до костей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4" y="199544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 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70" y="1428736"/>
            <a:ext cx="745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Стая этих хищных рыб способна за очень короткое время обглодать тушу барана до костей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784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smtClean="0">
                <a:solidFill>
                  <a:srgbClr val="0033CC"/>
                </a:solidFill>
              </a:rPr>
              <a:t>Пираньи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4" y="199544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0" name="Picture 2" descr="https://img.ytapi.com/vi/94o1bm-0yfI/maxresdefau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2559223"/>
            <a:ext cx="4857784" cy="2732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Птица, ведущая ночной образ жизни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5" y="1924006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Животные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Птица, ведущая ночной образ жизни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sz="3200" b="1" i="1" dirty="0" smtClean="0">
                <a:solidFill>
                  <a:srgbClr val="0033CC"/>
                </a:solidFill>
              </a:rPr>
              <a:t>Сова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1924006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2500306"/>
            <a:ext cx="2600330" cy="345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называется обширное пространство земли, на котором растет много деревьев? 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86455"/>
            <a:ext cx="464343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5786455"/>
            <a:ext cx="450056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648072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33348"/>
            <a:ext cx="8686800" cy="448388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400" b="1" dirty="0"/>
              <a:t>Как называется обширное пространство земли, на котором растет много деревьев?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Лес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6455"/>
            <a:ext cx="464343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786455"/>
            <a:ext cx="450056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https://w-dog.ru/wallpapers/11/1/4270641633671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568" y="1599142"/>
            <a:ext cx="4953719" cy="329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sz="60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называются растения, растущие в воде?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060" y="5502572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sz="60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Как называются растения, растущие в воде?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Водоросли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https://manikyres.ru/wp-content/uploads/2019/03/post_5b508d83b5e18-768x5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367" y="2023843"/>
            <a:ext cx="4183622" cy="313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sz="6000" b="1" i="1" cap="none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Из каких растений человек получает ткани?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576064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Звери</a:t>
            </a:r>
            <a:r>
              <a:rPr lang="ru-RU" sz="6000" b="1" i="1" cap="none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11914"/>
            <a:ext cx="8686800" cy="506821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Из каких растений человек получает ткани?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Хлопчатник, лен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https://i.ya-webdesign.com/images/cotton-clipart-cotton-plant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32" y="1556542"/>
            <a:ext cx="5373135" cy="358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называется хвойное дерево, сбрасывающее осенью свою хвою?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547664" y="4728795"/>
            <a:ext cx="5184576" cy="883029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Лиственница</a:t>
            </a:r>
            <a:endParaRPr lang="ru-RU" b="1" i="1" dirty="0">
              <a:solidFill>
                <a:srgbClr val="0033CC"/>
              </a:solidFill>
            </a:endParaRPr>
          </a:p>
        </p:txBody>
      </p:sp>
      <p:pic>
        <p:nvPicPr>
          <p:cNvPr id="2052" name="Picture 4" descr="https://avatars.mds.yandex.net/get-pdb/211794/84d11d28-f161-44b4-a09f-a7a237e5347c/s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70030"/>
            <a:ext cx="4256196" cy="319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c.pics.livejournal.com/sozidatel_lesa/60369660/78120/78120_9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76079"/>
            <a:ext cx="4353869" cy="326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Растения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3037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Какой газ вырабатывают листья растений?</a:t>
            </a:r>
            <a:endParaRPr lang="ru-RU" sz="24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Растения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77072"/>
            <a:ext cx="8686800" cy="96598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2400" b="1" dirty="0"/>
              <a:t>Какой газ вырабатывают листья </a:t>
            </a:r>
            <a:r>
              <a:rPr lang="ru-RU" sz="2400" b="1" dirty="0" smtClean="0"/>
              <a:t>растений?</a:t>
            </a:r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>
              <a:buNone/>
            </a:pPr>
            <a:r>
              <a:rPr lang="ru-RU" sz="12800" b="1" i="1" dirty="0" smtClean="0">
                <a:solidFill>
                  <a:srgbClr val="0033CC"/>
                </a:solidFill>
              </a:rPr>
              <a:t>Кислород</a:t>
            </a:r>
            <a:endParaRPr lang="ru-RU" sz="128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6454"/>
            <a:ext cx="4572000" cy="10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86455"/>
            <a:ext cx="4572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avatars.mds.yandex.net/get-zen_doc/62191/pub_5ba2925ab51d5e00a90fd04f_5ba292c0cc0e5300aae97c5a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2" y="1988840"/>
            <a:ext cx="4156075" cy="23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sq-AL" sz="1800" dirty="0" smtClean="0">
                <a:hlinkClick r:id="rId2"/>
              </a:rPr>
              <a:t>http://lifeglobe.net/media/entry/593/image_39.png</a:t>
            </a:r>
            <a:r>
              <a:rPr lang="ru-RU" sz="1800" dirty="0" smtClean="0"/>
              <a:t>  - комар</a:t>
            </a:r>
          </a:p>
          <a:p>
            <a:pPr>
              <a:buNone/>
            </a:pPr>
            <a:r>
              <a:rPr lang="sq-AL" sz="1800" dirty="0" smtClean="0">
                <a:hlinkClick r:id="rId3"/>
              </a:rPr>
              <a:t>http://zooflora.ru/wp-content/uploads/svjatljachki.jpg</a:t>
            </a:r>
            <a:r>
              <a:rPr lang="ru-RU" sz="1800" dirty="0" smtClean="0"/>
              <a:t> - светлячок</a:t>
            </a:r>
          </a:p>
          <a:p>
            <a:pPr>
              <a:buNone/>
            </a:pPr>
            <a:r>
              <a:rPr lang="sq-AL" sz="1800" dirty="0" smtClean="0">
                <a:hlinkClick r:id="rId4"/>
              </a:rPr>
              <a:t>http://s004.radikal.ru/i206/1105/70/7f131c174f18.jpg</a:t>
            </a:r>
            <a:r>
              <a:rPr lang="ru-RU" sz="1800" dirty="0" smtClean="0"/>
              <a:t> </a:t>
            </a:r>
            <a:r>
              <a:rPr lang="sq-AL" sz="1800" dirty="0" smtClean="0"/>
              <a:t> </a:t>
            </a:r>
            <a:r>
              <a:rPr lang="ru-RU" sz="1800" dirty="0" smtClean="0"/>
              <a:t>  - оса</a:t>
            </a:r>
          </a:p>
          <a:p>
            <a:pPr>
              <a:buNone/>
            </a:pPr>
            <a:r>
              <a:rPr lang="sq-AL" sz="1800" dirty="0" smtClean="0">
                <a:hlinkClick r:id="rId5"/>
              </a:rPr>
              <a:t>http://flora-fauna.my1.ru/854288633.jpg</a:t>
            </a:r>
            <a:r>
              <a:rPr lang="ru-RU" sz="1800" dirty="0" smtClean="0"/>
              <a:t> - герань</a:t>
            </a:r>
          </a:p>
          <a:p>
            <a:pPr>
              <a:buNone/>
            </a:pPr>
            <a:r>
              <a:rPr lang="sq-AL" sz="1800" dirty="0" smtClean="0">
                <a:hlinkClick r:id="rId6"/>
              </a:rPr>
              <a:t>http://www.mospitomnik.ru/pic/pihta/pihta_koreyskay2.jpg</a:t>
            </a:r>
            <a:r>
              <a:rPr lang="ru-RU" sz="1800" dirty="0" smtClean="0"/>
              <a:t> -пихта</a:t>
            </a:r>
          </a:p>
          <a:p>
            <a:pPr>
              <a:buNone/>
            </a:pPr>
            <a:r>
              <a:rPr lang="sq-AL" sz="1800" dirty="0" smtClean="0">
                <a:hlinkClick r:id="rId7"/>
              </a:rPr>
              <a:t>http://crazy.werd.ru/uploads/posts/2007-05-07/1178549970_cr_013.jpg</a:t>
            </a:r>
            <a:r>
              <a:rPr lang="ru-RU" sz="1800" dirty="0" smtClean="0"/>
              <a:t> - одуванчик</a:t>
            </a:r>
          </a:p>
          <a:p>
            <a:pPr>
              <a:buNone/>
            </a:pPr>
            <a:r>
              <a:rPr lang="sq-AL" sz="1800" dirty="0" smtClean="0">
                <a:hlinkClick r:id="rId8"/>
              </a:rPr>
              <a:t>http://www.posternazakaz.ru/shop/makeframe/55090/488/82/</a:t>
            </a:r>
            <a:r>
              <a:rPr lang="ru-RU" sz="1800" dirty="0" smtClean="0"/>
              <a:t> - хризантемы</a:t>
            </a:r>
          </a:p>
          <a:p>
            <a:pPr>
              <a:buNone/>
            </a:pPr>
            <a:r>
              <a:rPr lang="sq-AL" sz="1800" dirty="0" smtClean="0">
                <a:hlinkClick r:id="rId9"/>
              </a:rPr>
              <a:t>http://www.vestnik-cvetovoda.ru/photo/?cat=1219&amp;id=4172</a:t>
            </a:r>
            <a:r>
              <a:rPr lang="ru-RU" sz="1800" dirty="0" smtClean="0"/>
              <a:t> –маргаритки</a:t>
            </a:r>
          </a:p>
          <a:p>
            <a:pPr>
              <a:buNone/>
            </a:pPr>
            <a:r>
              <a:rPr lang="sq-AL" sz="1800" dirty="0" smtClean="0">
                <a:hlinkClick r:id="rId10"/>
              </a:rPr>
              <a:t>http://kak-razvodit.ru/images/article/fisher_120_01_big.jpg</a:t>
            </a:r>
            <a:r>
              <a:rPr lang="ru-RU" sz="1800" dirty="0" smtClean="0"/>
              <a:t> -сом</a:t>
            </a:r>
          </a:p>
          <a:p>
            <a:pPr>
              <a:buNone/>
            </a:pPr>
            <a:r>
              <a:rPr lang="sq-AL" sz="1800" dirty="0" smtClean="0">
                <a:hlinkClick r:id="rId11"/>
              </a:rPr>
              <a:t>http://samyi-samyi.ru/wp-content/uploads/2011/04/%D0%BB%D0%B5%D1%82%D1%83%D1%87%D0%B0%D1%8F-%D1%80%D1%8B%D0%B1%D0%B0.jpeg</a:t>
            </a:r>
            <a:r>
              <a:rPr lang="ru-RU" sz="1800" dirty="0" smtClean="0"/>
              <a:t> </a:t>
            </a:r>
            <a:r>
              <a:rPr lang="sq-AL" sz="1800" dirty="0" smtClean="0"/>
              <a:t> </a:t>
            </a:r>
            <a:r>
              <a:rPr lang="ru-RU" sz="1800" dirty="0" smtClean="0"/>
              <a:t>    - летучая рыба</a:t>
            </a:r>
          </a:p>
          <a:p>
            <a:pPr>
              <a:buNone/>
            </a:pPr>
            <a:r>
              <a:rPr lang="sq-AL" sz="1800" dirty="0" smtClean="0">
                <a:hlinkClick r:id="rId12"/>
              </a:rPr>
              <a:t>http://faunazoo.ru/wp-content/uploads/2011/03/Fish-mech.jpg</a:t>
            </a:r>
            <a:r>
              <a:rPr lang="ru-RU" sz="1800" dirty="0" smtClean="0"/>
              <a:t> -рыба -меч</a:t>
            </a:r>
          </a:p>
          <a:p>
            <a:pPr>
              <a:buNone/>
            </a:pPr>
            <a:r>
              <a:rPr lang="sq-AL" sz="1800" dirty="0" smtClean="0">
                <a:hlinkClick r:id="rId13"/>
              </a:rPr>
              <a:t>http://im0-tub-ru.yandex.net/i?id=365707235-10-72</a:t>
            </a:r>
            <a:r>
              <a:rPr lang="ru-RU" sz="1800" dirty="0" smtClean="0"/>
              <a:t>  - камбала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571613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q-AL" dirty="0" smtClean="0">
                <a:hlinkClick r:id="rId14"/>
              </a:rPr>
              <a:t>http://stat20.privet.ru/lr/0b266b65a1ac89a85e1cc782152cb961</a:t>
            </a:r>
            <a:r>
              <a:rPr lang="ru-RU" dirty="0" smtClean="0"/>
              <a:t>  - муравей</a:t>
            </a:r>
          </a:p>
          <a:p>
            <a:r>
              <a:rPr lang="sq-AL" dirty="0" smtClean="0">
                <a:hlinkClick r:id="rId15"/>
              </a:rPr>
              <a:t>http://bugsworld.org.ua/_ph/2/2/477744826.jpg</a:t>
            </a:r>
            <a:r>
              <a:rPr lang="ru-RU" dirty="0" smtClean="0"/>
              <a:t> -гусеница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15338" y="6143644"/>
            <a:ext cx="714348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q-AL" sz="1800" dirty="0" smtClean="0">
                <a:hlinkClick r:id="rId2"/>
              </a:rPr>
              <a:t>http://oldsamara.samgtu.ru/part_4/page_12/cards/any/85a.jpg</a:t>
            </a:r>
            <a:r>
              <a:rPr lang="sq-AL" sz="1800" dirty="0" smtClean="0"/>
              <a:t> </a:t>
            </a:r>
            <a:r>
              <a:rPr lang="ru-RU" sz="1800" dirty="0" smtClean="0"/>
              <a:t> - зеркальный карп</a:t>
            </a:r>
          </a:p>
          <a:p>
            <a:r>
              <a:rPr lang="sq-AL" sz="1800" dirty="0" smtClean="0">
                <a:hlinkClick r:id="rId3"/>
              </a:rPr>
              <a:t>http://sp.life123.com/bm.pix/hummingbird-migration.s600x600.jpg</a:t>
            </a:r>
            <a:r>
              <a:rPr lang="ru-RU" sz="1800" dirty="0" smtClean="0"/>
              <a:t> - колибри</a:t>
            </a:r>
          </a:p>
          <a:p>
            <a:r>
              <a:rPr lang="sq-AL" sz="1800" dirty="0" smtClean="0">
                <a:hlinkClick r:id="rId4"/>
              </a:rPr>
              <a:t>http://www.zoovet.ru/img/strig/strig_4.jpg</a:t>
            </a:r>
            <a:r>
              <a:rPr lang="ru-RU" sz="1800" dirty="0" smtClean="0"/>
              <a:t> - стриж</a:t>
            </a:r>
          </a:p>
          <a:p>
            <a:r>
              <a:rPr lang="sq-AL" sz="1800" dirty="0" smtClean="0">
                <a:hlinkClick r:id="rId5"/>
              </a:rPr>
              <a:t>http://img-9.photosight.ru/9dc/3185188_thumb.jpeg</a:t>
            </a:r>
            <a:r>
              <a:rPr lang="ru-RU" sz="1800" dirty="0" smtClean="0"/>
              <a:t> </a:t>
            </a:r>
            <a:r>
              <a:rPr lang="sq-AL" sz="1800" dirty="0" smtClean="0"/>
              <a:t> </a:t>
            </a:r>
            <a:r>
              <a:rPr lang="ru-RU" sz="1800" dirty="0" smtClean="0"/>
              <a:t>   - клест</a:t>
            </a:r>
          </a:p>
          <a:p>
            <a:r>
              <a:rPr lang="sq-AL" sz="1800" dirty="0" smtClean="0">
                <a:hlinkClick r:id="rId6"/>
              </a:rPr>
              <a:t>http://www.golubevod.com.ua/upload/forum/b9d12a3634827cdf6362419a93aeef8d.jpg</a:t>
            </a:r>
            <a:r>
              <a:rPr lang="ru-RU" sz="1800" dirty="0" smtClean="0"/>
              <a:t> -голубь</a:t>
            </a:r>
          </a:p>
          <a:p>
            <a:r>
              <a:rPr lang="sq-AL" sz="1800" dirty="0" smtClean="0">
                <a:hlinkClick r:id="rId7"/>
              </a:rPr>
              <a:t>http://forums.drom.ru/attachment.php?attachmentid=1709830&amp;stc=1&amp;d=1305856311</a:t>
            </a:r>
            <a:r>
              <a:rPr lang="ru-RU" sz="1800" dirty="0" smtClean="0"/>
              <a:t> - сова</a:t>
            </a:r>
          </a:p>
          <a:p>
            <a:r>
              <a:rPr lang="sq-AL" sz="1800" dirty="0" smtClean="0">
                <a:hlinkClick r:id="rId8"/>
              </a:rPr>
              <a:t>http://www.hullumaja.com/files/pictures/2009/09/11/hKFeugEjBO.jpg</a:t>
            </a:r>
            <a:r>
              <a:rPr lang="ru-RU" sz="1800" dirty="0" smtClean="0"/>
              <a:t> </a:t>
            </a:r>
            <a:r>
              <a:rPr lang="sq-AL" sz="1800" dirty="0" smtClean="0"/>
              <a:t> </a:t>
            </a:r>
            <a:r>
              <a:rPr lang="ru-RU" sz="1800" dirty="0" smtClean="0"/>
              <a:t> - гепард</a:t>
            </a:r>
          </a:p>
          <a:p>
            <a:r>
              <a:rPr lang="sq-AL" sz="1800" dirty="0" smtClean="0">
                <a:hlinkClick r:id="rId9"/>
              </a:rPr>
              <a:t>http://www.epochtimes.ru/images/stories/06/life/163_140110_3_Kopie.jpg</a:t>
            </a:r>
            <a:r>
              <a:rPr lang="ru-RU" sz="1800" dirty="0" smtClean="0"/>
              <a:t> -лось</a:t>
            </a:r>
          </a:p>
          <a:p>
            <a:r>
              <a:rPr lang="sq-AL" sz="1800" dirty="0" smtClean="0">
                <a:hlinkClick r:id="rId10"/>
              </a:rPr>
              <a:t>http://givotnie.com/wp-content/uploads/2011/04/zajic_3.jpg</a:t>
            </a:r>
            <a:r>
              <a:rPr lang="ru-RU" sz="1800" dirty="0" smtClean="0"/>
              <a:t> - заяц</a:t>
            </a:r>
          </a:p>
          <a:p>
            <a:r>
              <a:rPr lang="sq-AL" sz="1800" dirty="0" smtClean="0">
                <a:hlinkClick r:id="rId11"/>
              </a:rPr>
              <a:t>http://animaljpg.ru/image/www_animaljpg_ru-297.jpg</a:t>
            </a:r>
            <a:r>
              <a:rPr lang="ru-RU" sz="1800" dirty="0" smtClean="0"/>
              <a:t> - зебра</a:t>
            </a:r>
          </a:p>
          <a:p>
            <a:r>
              <a:rPr lang="sq-AL" sz="1800" dirty="0" smtClean="0">
                <a:hlinkClick r:id="rId12"/>
              </a:rPr>
              <a:t>http://tnz.most.org.pl/dokumenty/publ/inne/gryz/bobr.jpg</a:t>
            </a:r>
            <a:r>
              <a:rPr lang="ru-RU" sz="1800" dirty="0" smtClean="0"/>
              <a:t> - бобр</a:t>
            </a:r>
          </a:p>
          <a:p>
            <a:r>
              <a:rPr lang="sq-AL" sz="1800" dirty="0" smtClean="0">
                <a:latin typeface="Calibri" pitchFamily="34" charset="0"/>
                <a:hlinkClick r:id="rId13"/>
              </a:rPr>
              <a:t>http://zdesvsyo.ru/_ph/143/1/88152945.jpg</a:t>
            </a:r>
            <a:r>
              <a:rPr lang="ru-RU" sz="1800" dirty="0" smtClean="0">
                <a:latin typeface="Calibri" pitchFamily="34" charset="0"/>
              </a:rPr>
              <a:t> </a:t>
            </a:r>
            <a:r>
              <a:rPr lang="sq-AL" sz="1800" dirty="0" smtClean="0">
                <a:latin typeface="Calibri" pitchFamily="34" charset="0"/>
              </a:rPr>
              <a:t> </a:t>
            </a:r>
            <a:r>
              <a:rPr lang="ru-RU" sz="1800" dirty="0" smtClean="0">
                <a:latin typeface="Calibri" pitchFamily="34" charset="0"/>
              </a:rPr>
              <a:t> - анимация птица</a:t>
            </a:r>
          </a:p>
          <a:p>
            <a:r>
              <a:rPr lang="sq-AL" sz="1800" dirty="0" smtClean="0">
                <a:latin typeface="Calibri" pitchFamily="34" charset="0"/>
                <a:hlinkClick r:id="rId14"/>
              </a:rPr>
              <a:t>www.lenagold.ru/fon/ani/zaj/3.html</a:t>
            </a:r>
            <a:r>
              <a:rPr lang="ru-RU" sz="1800" dirty="0" smtClean="0">
                <a:latin typeface="Calibri" pitchFamily="34" charset="0"/>
              </a:rPr>
              <a:t>    -  фон зайцы</a:t>
            </a:r>
          </a:p>
          <a:p>
            <a:r>
              <a:rPr lang="sq-AL" sz="1800" dirty="0" smtClean="0">
                <a:latin typeface="Calibri" pitchFamily="34" charset="0"/>
                <a:hlinkClick r:id="rId15"/>
              </a:rPr>
              <a:t>www.lenagold.ru/fon/ani/mor/mor/16.html</a:t>
            </a:r>
            <a:r>
              <a:rPr lang="ru-RU" sz="1800" dirty="0" smtClean="0">
                <a:latin typeface="Calibri" pitchFamily="34" charset="0"/>
              </a:rPr>
              <a:t>  -морской  фон </a:t>
            </a:r>
          </a:p>
          <a:p>
            <a:endParaRPr lang="ru-RU" sz="1800" dirty="0" smtClean="0">
              <a:latin typeface="Calibri" pitchFamily="34" charset="0"/>
            </a:endParaRP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15338" y="6143644"/>
            <a:ext cx="714348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Использованная литература: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Журналы: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«Педсовет» №6 за 1999 год</a:t>
            </a:r>
          </a:p>
          <a:p>
            <a:r>
              <a:rPr lang="ru-RU" sz="2000" dirty="0" smtClean="0"/>
              <a:t>«Педсовет» №6 за 2001 год</a:t>
            </a:r>
          </a:p>
          <a:p>
            <a:r>
              <a:rPr lang="ru-RU" sz="2000" dirty="0" smtClean="0"/>
              <a:t>«Педсовет» №3 за 2002 год</a:t>
            </a:r>
          </a:p>
          <a:p>
            <a:r>
              <a:rPr lang="ru-RU" sz="2000" dirty="0" smtClean="0"/>
              <a:t>«ШИК» №11, 12  за 2009 год</a:t>
            </a:r>
            <a:endParaRPr lang="ru-RU" sz="20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600076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1612</TotalTime>
  <Words>986</Words>
  <Application>Microsoft Office PowerPoint</Application>
  <PresentationFormat>Экран (4:3)</PresentationFormat>
  <Paragraphs>337</Paragraphs>
  <Slides>56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3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      Человек1о баллов</vt:lpstr>
      <vt:lpstr>             Человек    1о баллов</vt:lpstr>
      <vt:lpstr>            Человек    2о баллов        </vt:lpstr>
      <vt:lpstr>           Человек 2о баллов        </vt:lpstr>
      <vt:lpstr>                   Человек       3о баллов  </vt:lpstr>
      <vt:lpstr>                   Человек         3о баллов  </vt:lpstr>
      <vt:lpstr>               Человек    4о баллов</vt:lpstr>
      <vt:lpstr>Человек 4о баллов</vt:lpstr>
      <vt:lpstr>            Человек     5о баллов </vt:lpstr>
      <vt:lpstr>            Человек    5о баллов </vt:lpstr>
      <vt:lpstr>         Органы чувств     1о баллов </vt:lpstr>
      <vt:lpstr>         Органы чувств    1о баллов </vt:lpstr>
      <vt:lpstr>     Органы чувств     2о баллов </vt:lpstr>
      <vt:lpstr>     Органы чувств    2о баллов </vt:lpstr>
      <vt:lpstr>            Органы чувств   3о баллов </vt:lpstr>
      <vt:lpstr>            Органы чувств  3о баллов </vt:lpstr>
      <vt:lpstr>           Органы чувств     4о баллов </vt:lpstr>
      <vt:lpstr>           Органы чувств    4о баллов </vt:lpstr>
      <vt:lpstr>                                                                                     5о баллов </vt:lpstr>
      <vt:lpstr>                                                                                     5о баллов </vt:lpstr>
      <vt:lpstr>                                                 1о баллов </vt:lpstr>
      <vt:lpstr>                                                 1о баллов </vt:lpstr>
      <vt:lpstr>                                                        2о баллов  </vt:lpstr>
      <vt:lpstr>                                                        2о баллов  </vt:lpstr>
      <vt:lpstr>          </vt:lpstr>
      <vt:lpstr>          </vt:lpstr>
      <vt:lpstr>                                        Вода 4о баллов             </vt:lpstr>
      <vt:lpstr>                                         Вода        4о баллов             </vt:lpstr>
      <vt:lpstr>                                                                     Вода          5о баллов       </vt:lpstr>
      <vt:lpstr>                                                                     Вода          5о баллов       </vt:lpstr>
      <vt:lpstr>Презентация PowerPoint</vt:lpstr>
      <vt:lpstr>Презентация PowerPoint</vt:lpstr>
      <vt:lpstr> </vt:lpstr>
      <vt:lpstr> </vt:lpstr>
      <vt:lpstr>             Животные           30 баллов </vt:lpstr>
      <vt:lpstr>             Животные          30 баллов </vt:lpstr>
      <vt:lpstr>               Животные      40 баллов</vt:lpstr>
      <vt:lpstr>               Животные     40 баллов</vt:lpstr>
      <vt:lpstr>                Животные            50 баллов</vt:lpstr>
      <vt:lpstr>                Животные          50 баллов</vt:lpstr>
      <vt:lpstr>               Растения        10 баллов</vt:lpstr>
      <vt:lpstr>               Растения       10 баллов</vt:lpstr>
      <vt:lpstr>                   Растения    20 баллов</vt:lpstr>
      <vt:lpstr>                   Растения   20 баллов</vt:lpstr>
      <vt:lpstr>               Растения     30 баллов</vt:lpstr>
      <vt:lpstr>               Звери                 30 баллов</vt:lpstr>
      <vt:lpstr>               Растения      40 баллов</vt:lpstr>
      <vt:lpstr>               Растения     40 баллов</vt:lpstr>
      <vt:lpstr>Растения50 баллов</vt:lpstr>
      <vt:lpstr>               Растения                50 баллов</vt:lpstr>
      <vt:lpstr>Использованные источники</vt:lpstr>
      <vt:lpstr>Презентация PowerPoint</vt:lpstr>
      <vt:lpstr>Использованная литература: Журналы: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185</cp:revision>
  <dcterms:created xsi:type="dcterms:W3CDTF">2011-11-25T05:49:57Z</dcterms:created>
  <dcterms:modified xsi:type="dcterms:W3CDTF">2019-05-19T19:14:19Z</dcterms:modified>
</cp:coreProperties>
</file>