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7" r:id="rId2"/>
    <p:sldId id="291" r:id="rId3"/>
    <p:sldId id="258" r:id="rId4"/>
    <p:sldId id="292" r:id="rId5"/>
    <p:sldId id="266" r:id="rId6"/>
    <p:sldId id="267" r:id="rId7"/>
    <p:sldId id="293" r:id="rId8"/>
    <p:sldId id="271" r:id="rId9"/>
    <p:sldId id="294" r:id="rId10"/>
    <p:sldId id="268" r:id="rId11"/>
    <p:sldId id="295" r:id="rId12"/>
    <p:sldId id="270" r:id="rId13"/>
    <p:sldId id="296" r:id="rId14"/>
    <p:sldId id="259" r:id="rId15"/>
    <p:sldId id="297" r:id="rId16"/>
    <p:sldId id="261" r:id="rId17"/>
    <p:sldId id="298" r:id="rId18"/>
    <p:sldId id="262" r:id="rId19"/>
    <p:sldId id="299" r:id="rId20"/>
    <p:sldId id="263" r:id="rId21"/>
    <p:sldId id="300" r:id="rId22"/>
    <p:sldId id="264" r:id="rId23"/>
    <p:sldId id="301" r:id="rId24"/>
    <p:sldId id="273" r:id="rId25"/>
    <p:sldId id="302" r:id="rId26"/>
    <p:sldId id="274" r:id="rId27"/>
    <p:sldId id="303" r:id="rId28"/>
    <p:sldId id="275" r:id="rId29"/>
    <p:sldId id="304" r:id="rId30"/>
    <p:sldId id="276" r:id="rId31"/>
    <p:sldId id="305" r:id="rId32"/>
    <p:sldId id="277" r:id="rId33"/>
    <p:sldId id="306" r:id="rId34"/>
    <p:sldId id="278" r:id="rId35"/>
    <p:sldId id="307" r:id="rId36"/>
    <p:sldId id="279" r:id="rId37"/>
    <p:sldId id="308" r:id="rId38"/>
    <p:sldId id="285" r:id="rId39"/>
    <p:sldId id="309" r:id="rId40"/>
    <p:sldId id="280" r:id="rId41"/>
    <p:sldId id="310" r:id="rId42"/>
    <p:sldId id="281" r:id="rId43"/>
    <p:sldId id="311" r:id="rId44"/>
    <p:sldId id="282" r:id="rId45"/>
    <p:sldId id="312" r:id="rId46"/>
    <p:sldId id="283" r:id="rId47"/>
    <p:sldId id="313" r:id="rId48"/>
    <p:sldId id="286" r:id="rId49"/>
    <p:sldId id="314" r:id="rId50"/>
    <p:sldId id="287" r:id="rId51"/>
    <p:sldId id="315" r:id="rId52"/>
    <p:sldId id="284" r:id="rId53"/>
    <p:sldId id="316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BE4245"/>
    <a:srgbClr val="FF33CC"/>
    <a:srgbClr val="FF9966"/>
    <a:srgbClr val="FF9900"/>
    <a:srgbClr val="26C6CA"/>
    <a:srgbClr val="FF66FF"/>
    <a:srgbClr val="FF99CC"/>
    <a:srgbClr val="CCFF99"/>
    <a:srgbClr val="05A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11362-B2BE-4B7E-8193-778993545B8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9F2A0-DF1A-4248-8243-9C4B607377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ADEB4B-7414-43CD-A2F5-F1E6C549653D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8.xml"/><Relationship Id="rId18" Type="http://schemas.openxmlformats.org/officeDocument/2006/relationships/slide" Target="slide36.xml"/><Relationship Id="rId26" Type="http://schemas.openxmlformats.org/officeDocument/2006/relationships/slide" Target="slide42.xml"/><Relationship Id="rId3" Type="http://schemas.openxmlformats.org/officeDocument/2006/relationships/slide" Target="slide8.xml"/><Relationship Id="rId21" Type="http://schemas.openxmlformats.org/officeDocument/2006/relationships/slide" Target="slide48.xml"/><Relationship Id="rId7" Type="http://schemas.openxmlformats.org/officeDocument/2006/relationships/slide" Target="slide14.xml"/><Relationship Id="rId12" Type="http://schemas.openxmlformats.org/officeDocument/2006/relationships/slide" Target="slide26.xml"/><Relationship Id="rId17" Type="http://schemas.openxmlformats.org/officeDocument/2006/relationships/slide" Target="slide34.xml"/><Relationship Id="rId25" Type="http://schemas.openxmlformats.org/officeDocument/2006/relationships/slide" Target="slide52.xml"/><Relationship Id="rId2" Type="http://schemas.openxmlformats.org/officeDocument/2006/relationships/slide" Target="slide4.xml"/><Relationship Id="rId16" Type="http://schemas.openxmlformats.org/officeDocument/2006/relationships/slide" Target="slide24.xml"/><Relationship Id="rId20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22.xml"/><Relationship Id="rId24" Type="http://schemas.openxmlformats.org/officeDocument/2006/relationships/slide" Target="slide40.xml"/><Relationship Id="rId5" Type="http://schemas.openxmlformats.org/officeDocument/2006/relationships/slide" Target="slide12.xml"/><Relationship Id="rId15" Type="http://schemas.openxmlformats.org/officeDocument/2006/relationships/slide" Target="slide32.xml"/><Relationship Id="rId23" Type="http://schemas.openxmlformats.org/officeDocument/2006/relationships/slide" Target="slide50.xml"/><Relationship Id="rId10" Type="http://schemas.openxmlformats.org/officeDocument/2006/relationships/slide" Target="slide20.xml"/><Relationship Id="rId19" Type="http://schemas.openxmlformats.org/officeDocument/2006/relationships/slide" Target="slide44.xml"/><Relationship Id="rId4" Type="http://schemas.openxmlformats.org/officeDocument/2006/relationships/slide" Target="slide10.xml"/><Relationship Id="rId9" Type="http://schemas.openxmlformats.org/officeDocument/2006/relationships/slide" Target="slide18.xml"/><Relationship Id="rId14" Type="http://schemas.openxmlformats.org/officeDocument/2006/relationships/slide" Target="slide30.xml"/><Relationship Id="rId22" Type="http://schemas.openxmlformats.org/officeDocument/2006/relationships/slide" Target="slide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8.gif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8.gif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39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image" Target="../media/image39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39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8.gif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39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8.gif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39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cap="none" smtClean="0"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Интеллектуальная игра</a:t>
            </a:r>
            <a:endParaRPr lang="ru-RU" sz="3200" b="1" cap="none" dirty="0">
              <a:solidFill>
                <a:srgbClr val="0033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928670"/>
            <a:ext cx="6660397" cy="38164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8000" b="1" cap="none" spc="50" dirty="0" smtClean="0">
                <a:ln w="11430"/>
                <a:solidFill>
                  <a:srgbClr val="FF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Россия</a:t>
            </a:r>
          </a:p>
          <a:p>
            <a:pPr algn="ctr"/>
            <a:endParaRPr lang="ru-RU" sz="5400" b="1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4500570"/>
            <a:ext cx="71438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400" b="1" cap="none" spc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 smtClean="0">
                <a:solidFill>
                  <a:srgbClr val="FF33CC"/>
                </a:solidFill>
                <a:effectLst/>
                <a:latin typeface="+mn-lt"/>
              </a:rPr>
              <a:t>Правила игры</a:t>
            </a:r>
            <a:endParaRPr lang="ru-RU" sz="5400" b="1" cap="none" dirty="0">
              <a:solidFill>
                <a:srgbClr val="FF33CC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3929090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smtClean="0"/>
              <a:t>В игре могут принимать участие как отдельные игроки (2 и более), так и команды (2 и более).</a:t>
            </a:r>
          </a:p>
          <a:p>
            <a:r>
              <a:rPr lang="ru-RU" sz="2600" b="1" dirty="0" smtClean="0"/>
              <a:t> Право первого хода определяется простой жеребьевкой или считалкой. </a:t>
            </a:r>
          </a:p>
          <a:p>
            <a:r>
              <a:rPr lang="ru-RU" sz="2600" b="1" dirty="0" smtClean="0"/>
              <a:t>Участникам игры для обсуждения предлагают пять тем. В каждой теме по пять вопросов. Вопросы расположены по уровням сложности, каждому уровню сложности присвоены баллы (от 10 до 50).</a:t>
            </a:r>
          </a:p>
          <a:p>
            <a:r>
              <a:rPr lang="ru-RU" sz="2600" b="1" dirty="0" smtClean="0"/>
              <a:t> Игрок (команда), получивший право первого хода, по своему желанию выбирает тему и уровень сложности. </a:t>
            </a:r>
          </a:p>
          <a:p>
            <a:r>
              <a:rPr lang="ru-RU" sz="2600" b="1" dirty="0" smtClean="0"/>
              <a:t>На размышление и обсуждение вопроса дается не более 1 минуты. В том случае, если игрок (команда) не находит ответа или отвечает неправильно, право ответа переходит к соперникам. </a:t>
            </a:r>
          </a:p>
          <a:p>
            <a:r>
              <a:rPr lang="ru-RU" sz="2600" b="1" dirty="0" smtClean="0"/>
              <a:t>Баллы присуждаются игроку (команде), назвавшему правильный ответ. Этот игрок (команда) и получает право следующего хода.</a:t>
            </a:r>
          </a:p>
          <a:p>
            <a:endParaRPr lang="ru-RU" dirty="0">
              <a:latin typeface="Garamond Premr Pro Smbd" pitchFamily="18" charset="0"/>
            </a:endParaRPr>
          </a:p>
        </p:txBody>
      </p:sp>
      <p:pic>
        <p:nvPicPr>
          <p:cNvPr id="4" name="Picture 16" descr="C:\Users\Пользователь\Desktop\с флэшки\tomakov-3 копия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8992" y="4786322"/>
            <a:ext cx="303291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9058" y="6215082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</a:rPr>
              <a:t>Кнопка ответа</a:t>
            </a:r>
            <a:endParaRPr lang="ru-RU" sz="20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FF33CC"/>
            </a:solidFill>
          </a:ln>
        </p:spPr>
        <p:txBody>
          <a:bodyPr/>
          <a:lstStyle/>
          <a:p>
            <a:pPr algn="ctr"/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Категории вопросов</a:t>
            </a:r>
            <a:endParaRPr lang="ru-RU" b="1" i="1" cap="none" dirty="0">
              <a:solidFill>
                <a:srgbClr val="0033CC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686800" cy="4525963"/>
          </a:xfrm>
        </p:spPr>
        <p:txBody>
          <a:bodyPr/>
          <a:lstStyle/>
          <a:p>
            <a:endParaRPr lang="ru-RU" dirty="0" smtClean="0"/>
          </a:p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Багетная рамка 4">
            <a:hlinkClick r:id="rId2" action="ppaction://hlinksldjump"/>
          </p:cNvPr>
          <p:cNvSpPr/>
          <p:nvPr/>
        </p:nvSpPr>
        <p:spPr>
          <a:xfrm>
            <a:off x="285748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10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7" name="Багетная рамка 6">
            <a:hlinkClick r:id="rId3" action="ppaction://hlinksldjump"/>
          </p:cNvPr>
          <p:cNvSpPr/>
          <p:nvPr/>
        </p:nvSpPr>
        <p:spPr>
          <a:xfrm>
            <a:off x="535781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30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8" name="Багетная рамка 7">
            <a:hlinkClick r:id="rId4" action="ppaction://hlinksldjump"/>
          </p:cNvPr>
          <p:cNvSpPr/>
          <p:nvPr/>
        </p:nvSpPr>
        <p:spPr>
          <a:xfrm>
            <a:off x="6643702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40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9" name="Багетная рамка 8">
            <a:hlinkClick r:id="rId5" action="ppaction://hlinksldjump"/>
          </p:cNvPr>
          <p:cNvSpPr/>
          <p:nvPr/>
        </p:nvSpPr>
        <p:spPr>
          <a:xfrm>
            <a:off x="785814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0" name="Багетная рамка 9">
            <a:hlinkClick r:id="rId6" action="ppaction://hlinksldjump"/>
          </p:cNvPr>
          <p:cNvSpPr/>
          <p:nvPr/>
        </p:nvSpPr>
        <p:spPr>
          <a:xfrm>
            <a:off x="4071934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20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2" name="Багетная рамка 11"/>
          <p:cNvSpPr/>
          <p:nvPr/>
        </p:nvSpPr>
        <p:spPr>
          <a:xfrm>
            <a:off x="357158" y="1357298"/>
            <a:ext cx="2357454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Полезные ископаемые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13" name="Багетная рамка 12"/>
          <p:cNvSpPr/>
          <p:nvPr/>
        </p:nvSpPr>
        <p:spPr>
          <a:xfrm>
            <a:off x="357158" y="2428868"/>
            <a:ext cx="2286016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Природные зоны</a:t>
            </a:r>
            <a:endParaRPr lang="ru-RU" sz="1600" b="1" i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Багетная рамка 13">
            <a:hlinkClick r:id="rId7" action="ppaction://hlinksldjump"/>
          </p:cNvPr>
          <p:cNvSpPr/>
          <p:nvPr/>
        </p:nvSpPr>
        <p:spPr>
          <a:xfrm>
            <a:off x="2857488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5" name="Багетная рамка 14">
            <a:hlinkClick r:id="rId8" action="ppaction://hlinksldjump"/>
          </p:cNvPr>
          <p:cNvSpPr/>
          <p:nvPr/>
        </p:nvSpPr>
        <p:spPr>
          <a:xfrm>
            <a:off x="407193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6" name="Багетная рамка 15">
            <a:hlinkClick r:id="rId9" action="ppaction://hlinksldjump"/>
          </p:cNvPr>
          <p:cNvSpPr/>
          <p:nvPr/>
        </p:nvSpPr>
        <p:spPr>
          <a:xfrm>
            <a:off x="528638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7" name="Багетная рамка 16">
            <a:hlinkClick r:id="rId10" action="ppaction://hlinksldjump"/>
          </p:cNvPr>
          <p:cNvSpPr/>
          <p:nvPr/>
        </p:nvSpPr>
        <p:spPr>
          <a:xfrm>
            <a:off x="657226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8" name="Багетная рамка 17">
            <a:hlinkClick r:id="rId11" action="ppaction://hlinksldjump"/>
          </p:cNvPr>
          <p:cNvSpPr/>
          <p:nvPr/>
        </p:nvSpPr>
        <p:spPr>
          <a:xfrm>
            <a:off x="778671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9" name="Багетная рамка 18"/>
          <p:cNvSpPr/>
          <p:nvPr/>
        </p:nvSpPr>
        <p:spPr>
          <a:xfrm>
            <a:off x="357158" y="3500438"/>
            <a:ext cx="2286016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Водные ресурсы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0" name="Багетная рамка 19">
            <a:hlinkClick r:id="rId12" action="ppaction://hlinksldjump"/>
          </p:cNvPr>
          <p:cNvSpPr/>
          <p:nvPr/>
        </p:nvSpPr>
        <p:spPr>
          <a:xfrm>
            <a:off x="4000496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1" name="Багетная рамка 20">
            <a:hlinkClick r:id="rId13" action="ppaction://hlinksldjump"/>
          </p:cNvPr>
          <p:cNvSpPr/>
          <p:nvPr/>
        </p:nvSpPr>
        <p:spPr>
          <a:xfrm>
            <a:off x="528638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2" name="Багетная рамка 21">
            <a:hlinkClick r:id="rId14" action="ppaction://hlinksldjump"/>
          </p:cNvPr>
          <p:cNvSpPr/>
          <p:nvPr/>
        </p:nvSpPr>
        <p:spPr>
          <a:xfrm>
            <a:off x="6572264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3" name="Багетная рамка 22">
            <a:hlinkClick r:id="rId15" action="ppaction://hlinksldjump"/>
          </p:cNvPr>
          <p:cNvSpPr/>
          <p:nvPr/>
        </p:nvSpPr>
        <p:spPr>
          <a:xfrm>
            <a:off x="7858148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24" name="Багетная рамка 23">
            <a:hlinkClick r:id="rId16" action="ppaction://hlinksldjump"/>
          </p:cNvPr>
          <p:cNvSpPr/>
          <p:nvPr/>
        </p:nvSpPr>
        <p:spPr>
          <a:xfrm>
            <a:off x="278605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5" name="Багетная рамка 24"/>
          <p:cNvSpPr/>
          <p:nvPr/>
        </p:nvSpPr>
        <p:spPr>
          <a:xfrm>
            <a:off x="357158" y="4572008"/>
            <a:ext cx="2286016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Рельеф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6" name="Багетная рамка 25"/>
          <p:cNvSpPr/>
          <p:nvPr/>
        </p:nvSpPr>
        <p:spPr>
          <a:xfrm>
            <a:off x="357158" y="5715016"/>
            <a:ext cx="2286016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Города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7" name="Багетная рамка 26">
            <a:hlinkClick r:id="rId17" action="ppaction://hlinksldjump"/>
          </p:cNvPr>
          <p:cNvSpPr/>
          <p:nvPr/>
        </p:nvSpPr>
        <p:spPr>
          <a:xfrm>
            <a:off x="278605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8" name="Багетная рамка 27">
            <a:hlinkClick r:id="rId18" action="ppaction://hlinksldjump"/>
          </p:cNvPr>
          <p:cNvSpPr/>
          <p:nvPr/>
        </p:nvSpPr>
        <p:spPr>
          <a:xfrm>
            <a:off x="4000496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9" name="Багетная рамка 28">
            <a:hlinkClick r:id="rId19" action="ppaction://hlinksldjump"/>
          </p:cNvPr>
          <p:cNvSpPr/>
          <p:nvPr/>
        </p:nvSpPr>
        <p:spPr>
          <a:xfrm>
            <a:off x="278605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0" name="Багетная рамка 29">
            <a:hlinkClick r:id="rId20" action="ppaction://hlinksldjump"/>
          </p:cNvPr>
          <p:cNvSpPr/>
          <p:nvPr/>
        </p:nvSpPr>
        <p:spPr>
          <a:xfrm>
            <a:off x="4000496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1" name="Багетная рамка 30">
            <a:hlinkClick r:id="rId21" action="ppaction://hlinksldjump"/>
          </p:cNvPr>
          <p:cNvSpPr/>
          <p:nvPr/>
        </p:nvSpPr>
        <p:spPr>
          <a:xfrm>
            <a:off x="528638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2" name="Багетная рамка 31">
            <a:hlinkClick r:id="rId22" action="ppaction://hlinksldjump"/>
          </p:cNvPr>
          <p:cNvSpPr/>
          <p:nvPr/>
        </p:nvSpPr>
        <p:spPr>
          <a:xfrm>
            <a:off x="528638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3" name="Багетная рамка 32">
            <a:hlinkClick r:id="rId23" action="ppaction://hlinksldjump"/>
          </p:cNvPr>
          <p:cNvSpPr/>
          <p:nvPr/>
        </p:nvSpPr>
        <p:spPr>
          <a:xfrm>
            <a:off x="6572264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4" name="Багетная рамка 33">
            <a:hlinkClick r:id="rId24" action="ppaction://hlinksldjump"/>
          </p:cNvPr>
          <p:cNvSpPr/>
          <p:nvPr/>
        </p:nvSpPr>
        <p:spPr>
          <a:xfrm>
            <a:off x="6572264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5" name="Багетная рамка 34">
            <a:hlinkClick r:id="rId25" action="ppaction://hlinksldjump"/>
          </p:cNvPr>
          <p:cNvSpPr/>
          <p:nvPr/>
        </p:nvSpPr>
        <p:spPr>
          <a:xfrm>
            <a:off x="7858148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6" name="Багетная рамка 35">
            <a:hlinkClick r:id="rId26" action="ppaction://hlinksldjump"/>
          </p:cNvPr>
          <p:cNvSpPr/>
          <p:nvPr/>
        </p:nvSpPr>
        <p:spPr>
          <a:xfrm>
            <a:off x="7858148" y="4572008"/>
            <a:ext cx="1143008" cy="85725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7" name="Управляющая кнопка: документ 36">
            <a:hlinkClick r:id="" action="ppaction://noaction" highlightClick="1"/>
          </p:cNvPr>
          <p:cNvSpPr/>
          <p:nvPr/>
        </p:nvSpPr>
        <p:spPr>
          <a:xfrm>
            <a:off x="357158" y="500042"/>
            <a:ext cx="500066" cy="571504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Управляющая кнопка: возврат 38">
            <a:hlinkClick r:id="" action="ppaction://hlinkshowjump?jump=endshow" highlightClick="1"/>
          </p:cNvPr>
          <p:cNvSpPr/>
          <p:nvPr/>
        </p:nvSpPr>
        <p:spPr>
          <a:xfrm>
            <a:off x="8358214" y="500042"/>
            <a:ext cx="571504" cy="57150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</a:t>
            </a:r>
            <a:r>
              <a:rPr lang="ru-RU" sz="4000" b="1" i="1" cap="none" dirty="0">
                <a:solidFill>
                  <a:srgbClr val="0033CC"/>
                </a:solidFill>
                <a:effectLst/>
              </a:rPr>
              <a:t>Полезные ископаемые</a:t>
            </a:r>
            <a:r>
              <a:rPr lang="ru-RU" sz="4000" b="1" i="1" dirty="0">
                <a:solidFill>
                  <a:srgbClr val="05AB0D"/>
                </a:solidFill>
              </a:rPr>
              <a:t>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1о баллов</a:t>
            </a:r>
            <a:endParaRPr lang="ru-RU" sz="27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Какие полезные ископаемые на картах обозначают так:</a:t>
            </a:r>
          </a:p>
          <a:p>
            <a:pPr algn="ctr"/>
            <a:endParaRPr lang="ru-RU" sz="24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28992" y="5643578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14612" y="2857496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Равнобедренный треугольник 2"/>
          <p:cNvSpPr/>
          <p:nvPr/>
        </p:nvSpPr>
        <p:spPr>
          <a:xfrm>
            <a:off x="971600" y="2636912"/>
            <a:ext cx="1204720" cy="2232248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7452320" y="2636912"/>
            <a:ext cx="1224136" cy="22322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5AB0D"/>
                </a:solidFill>
              </a:rPr>
              <a:t>             </a:t>
            </a:r>
            <a:r>
              <a:rPr lang="ru-RU" b="1" i="1" cap="none" dirty="0" smtClean="0">
                <a:solidFill>
                  <a:srgbClr val="0033CC"/>
                </a:solidFill>
                <a:effectLst/>
                <a:latin typeface="+mn-lt"/>
              </a:rPr>
              <a:t>Полезные ископаемые</a:t>
            </a:r>
            <a:r>
              <a:rPr lang="ru-RU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</a:t>
            </a:r>
            <a:endParaRPr lang="ru-RU" sz="24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Какие полезные ископаемые на картах обозначают так:</a:t>
            </a: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12896" y="5259274"/>
            <a:ext cx="8407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Природный газ                                         Нефть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304800" y="2767150"/>
            <a:ext cx="1204720" cy="2232248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7452320" y="2636912"/>
            <a:ext cx="1224136" cy="22322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 descr="https://s0.rbk.ru/v6_top_pics/media/img/9/39/7563180193843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413" y="2089302"/>
            <a:ext cx="2604367" cy="162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.9111s.ru/uploads/202109/01/91dedf69f8b3bc170e8edd604aa98a9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63330"/>
            <a:ext cx="2888061" cy="17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regnum.ru/uploads/pictures/news/2018/01/30/regnum_picture_15172859342190603_socia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739" y="4824279"/>
            <a:ext cx="2436152" cy="145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</a:t>
            </a:r>
            <a:r>
              <a:rPr lang="ru-RU" sz="4000" b="1" i="1" cap="none" dirty="0">
                <a:solidFill>
                  <a:srgbClr val="0033CC"/>
                </a:solidFill>
                <a:effectLst/>
                <a:latin typeface="+mn-lt"/>
              </a:rPr>
              <a:t>П</a:t>
            </a:r>
            <a:r>
              <a:rPr lang="ru-RU" sz="4000" b="1" i="1" cap="none" dirty="0" smtClean="0">
                <a:solidFill>
                  <a:srgbClr val="0033CC"/>
                </a:solidFill>
                <a:effectLst/>
                <a:latin typeface="+mn-lt"/>
              </a:rPr>
              <a:t>олезные ископаемые </a:t>
            </a:r>
            <a:r>
              <a:rPr lang="ru-RU" sz="40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</a:t>
            </a:r>
            <a:r>
              <a:rPr lang="ru-RU" sz="4000" b="1" i="1" dirty="0" smtClean="0">
                <a:solidFill>
                  <a:srgbClr val="05AB0D"/>
                </a:solidFill>
                <a:latin typeface="+mn-lt"/>
              </a:rPr>
              <a:t>        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400" dirty="0" smtClean="0"/>
              <a:t>Из какого полезного ископаемого получают железо, чугун, сталь?</a:t>
            </a:r>
            <a:endParaRPr lang="ru-RU" sz="2400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3286124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4000" b="1" i="1" cap="none" dirty="0">
                <a:solidFill>
                  <a:srgbClr val="0033CC"/>
                </a:solidFill>
                <a:effectLst/>
              </a:rPr>
              <a:t>Полезные ископаемые </a:t>
            </a:r>
            <a:r>
              <a:rPr lang="ru-RU" sz="4000" b="1" i="1" cap="none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2о баллов</a:t>
            </a:r>
            <a:r>
              <a:rPr lang="ru-RU" sz="4000" b="1" i="1" dirty="0" smtClean="0">
                <a:solidFill>
                  <a:srgbClr val="05AB0D"/>
                </a:solidFill>
                <a:latin typeface="+mn-lt"/>
              </a:rPr>
              <a:t>       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400" dirty="0"/>
              <a:t>Из какого полезного ископаемого получают железо, чугун, сталь?</a:t>
            </a:r>
          </a:p>
          <a:p>
            <a:pPr marL="0" indent="0" fontAlgn="base">
              <a:buNone/>
            </a:pP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95736" y="5929330"/>
            <a:ext cx="3122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Железная руда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 descr="https://stankiexpert.ru/wp-content/uploads/2018/02/zheleznaya-ruda-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https://static.mineralmarket.ru/img/p/10391-27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106711"/>
            <a:ext cx="3759100" cy="375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Полезные </a:t>
            </a:r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ископаемые</a:t>
            </a:r>
            <a:r>
              <a:rPr lang="ru-RU" sz="40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2400" dirty="0" smtClean="0"/>
              <a:t>Как называются скопления полезных ископаемых?</a:t>
            </a:r>
            <a:endParaRPr lang="ru-RU" sz="2400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Полезные ископаемые</a:t>
            </a:r>
            <a:r>
              <a:rPr lang="ru-RU" sz="4000" b="1" i="1" dirty="0">
                <a:solidFill>
                  <a:srgbClr val="05AB0D"/>
                </a:solidFill>
              </a:rPr>
              <a:t>   </a:t>
            </a:r>
            <a:r>
              <a:rPr lang="ru-RU" sz="2400" b="1" i="1" cap="none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3о баллов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Как называются скопления полезных ископаемых?</a:t>
            </a:r>
          </a:p>
          <a:p>
            <a:pPr marL="0" indent="0" fontAlgn="base">
              <a:buNone/>
            </a:pPr>
            <a:endParaRPr lang="ru-RU" sz="2400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835696" y="6072206"/>
            <a:ext cx="4165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Месторождения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2530" name="Picture 2" descr="https://utt-exp.com/wp-content/uploads/2020/02/Dlya-otkrytyh-gornyh-paro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86215"/>
            <a:ext cx="6568088" cy="445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b="1" i="1" cap="none" dirty="0">
                <a:solidFill>
                  <a:srgbClr val="0033CC"/>
                </a:solidFill>
                <a:effectLst/>
              </a:rPr>
              <a:t>Полезные ископаемые</a:t>
            </a:r>
            <a:r>
              <a:rPr lang="ru-RU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40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   Этот вид транспорта используют для доставки нефти и природного газа к заводам, фабрикам</a:t>
            </a:r>
            <a:endParaRPr lang="ru-RU" altLang="ru-RU" sz="2400" dirty="0" smtClean="0">
              <a:latin typeface="Comic Sans MS" pitchFamily="66" charset="0"/>
            </a:endParaRP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3108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b="1" i="1" cap="none" dirty="0">
                <a:solidFill>
                  <a:srgbClr val="0033CC"/>
                </a:solidFill>
                <a:effectLst/>
              </a:rPr>
              <a:t>Полезные ископаемые</a:t>
            </a:r>
            <a:r>
              <a:rPr lang="ru-RU" b="1" i="1" dirty="0">
                <a:solidFill>
                  <a:srgbClr val="05AB0D"/>
                </a:solidFill>
              </a:rPr>
              <a:t>    </a:t>
            </a:r>
            <a:r>
              <a:rPr lang="ru-RU" b="1" i="1" cap="none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4о баллов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   </a:t>
            </a:r>
            <a:r>
              <a:rPr lang="ru-RU" altLang="ru-RU" sz="2400" dirty="0">
                <a:solidFill>
                  <a:srgbClr val="333333"/>
                </a:solidFill>
                <a:latin typeface="Comic Sans MS" pitchFamily="66" charset="0"/>
              </a:rPr>
              <a:t> Этот вид транспорта используют для доставки нефти и природного газа к заводам, фабрикам</a:t>
            </a:r>
            <a:endParaRPr lang="ru-RU" altLang="ru-RU" sz="2400" dirty="0">
              <a:latin typeface="Comic Sans MS" pitchFamily="66" charset="0"/>
            </a:endParaRP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67744" y="6000768"/>
            <a:ext cx="4018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Трубопроводный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1506" name="Picture 2" descr="https://tolknews.ru/uploads/images_09-2020/images/rrrrsr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00" y="1987161"/>
            <a:ext cx="7023855" cy="394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    </a:t>
            </a:r>
            <a:r>
              <a:rPr lang="ru-RU" sz="4000" b="1" i="1" cap="none" dirty="0" smtClean="0">
                <a:solidFill>
                  <a:srgbClr val="0033CC"/>
                </a:solidFill>
                <a:effectLst/>
                <a:latin typeface="+mn-lt"/>
              </a:rPr>
              <a:t>Полезные ископаемые</a:t>
            </a:r>
            <a:r>
              <a:rPr lang="ru-RU" sz="40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Добычей каких полезных ископаемых славится республика Якутия?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364331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764704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</a:t>
            </a:r>
            <a:r>
              <a:rPr lang="ru-RU" sz="4000" b="1" i="1" cap="none" dirty="0">
                <a:solidFill>
                  <a:srgbClr val="0033CC"/>
                </a:solidFill>
                <a:effectLst/>
              </a:rPr>
              <a:t>Полезные ископаемые</a:t>
            </a:r>
            <a:r>
              <a:rPr lang="ru-RU" sz="4000" b="1" i="1" dirty="0">
                <a:solidFill>
                  <a:srgbClr val="05AB0D"/>
                </a:solidFill>
              </a:rPr>
              <a:t>    </a:t>
            </a:r>
            <a:r>
              <a:rPr lang="ru-RU" sz="4000" b="1" i="1" cap="none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5о баллов</a:t>
            </a:r>
            <a:endParaRPr lang="ru-RU" sz="40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1714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Добычей каких полезных ископаемых славится республика Якутия?</a:t>
            </a: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843808" y="6000769"/>
            <a:ext cx="3442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Алмазы, золото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3074" name="Picture 2" descr="https://sakhaday.ru/wp-content/uploads/2022/04/lzXsq3KFu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53831"/>
            <a:ext cx="3144007" cy="209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ageproxy.ru/img/crop/1380x920/https/xn--h1ame.xn--80adxhks/storage/app/uploads/public/5de/e73/79e/5dee7379ef9ec4912677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9807"/>
            <a:ext cx="2670477" cy="178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ww.v14.ru/wp-content/uploads/2019/02/zolot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550" y="1321790"/>
            <a:ext cx="2724881" cy="217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upload.wikimedia.org/wikipedia/commons/d/d3/Gold_nuggets_(placer_gold)_(Cache_Creek,_near_Granite,_Chaffee_County,_Colorado,_USA)_3_(16884639690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567" y="3901088"/>
            <a:ext cx="2879033" cy="196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pmdn.sokolov.io/pics/62/A3/E411B6FCAE1D60BDE8D75DB644F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520" y="3337774"/>
            <a:ext cx="2489279" cy="248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Природные зоны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143240" y="5286388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39752" y="29249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285852" y="1428736"/>
            <a:ext cx="68580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В какой природной зоне растут хвойные деревья?</a:t>
            </a:r>
            <a:endParaRPr lang="ru-RU" sz="3200" b="1" dirty="0"/>
          </a:p>
        </p:txBody>
      </p:sp>
      <p:pic>
        <p:nvPicPr>
          <p:cNvPr id="6146" name="Picture 2" descr="http://life4health.ru/wp-content/uploads/2017/10/Rossijskij-Azimut-sportivnoe-orientirovanie_001-1024x7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6931"/>
            <a:ext cx="1887960" cy="144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>
                <a:solidFill>
                  <a:srgbClr val="0033CC"/>
                </a:solidFill>
                <a:effectLst/>
              </a:rPr>
              <a:t>Природные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</a:rPr>
              <a:t>зоны</a:t>
            </a:r>
            <a:r>
              <a:rPr lang="ru-RU" sz="2400" b="1" i="1" cap="none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483768" y="6169220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r>
              <a:rPr lang="ru-RU" sz="3200" b="1" i="1" dirty="0" smtClean="0">
                <a:solidFill>
                  <a:srgbClr val="0033CC"/>
                </a:solidFill>
              </a:rPr>
              <a:t>тайга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0" y="1554163"/>
            <a:ext cx="8991600" cy="3732226"/>
          </a:xfrm>
        </p:spPr>
        <p:txBody>
          <a:bodyPr/>
          <a:lstStyle/>
          <a:p>
            <a:pPr algn="ctr"/>
            <a:r>
              <a:rPr lang="ru-RU" b="1" dirty="0"/>
              <a:t>В какой природной зоне растут хвойные деревья?</a:t>
            </a:r>
          </a:p>
          <a:p>
            <a:endParaRPr lang="ru-RU" dirty="0"/>
          </a:p>
        </p:txBody>
      </p:sp>
      <p:pic>
        <p:nvPicPr>
          <p:cNvPr id="1026" name="Picture 2" descr="http://factymira.ru/wp-content/uploads/2018/08/9-1024x8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80928"/>
            <a:ext cx="3962892" cy="316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g4.goodfon.ru/wallpaper/nbig/3/19/los-roga-les-priro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275" y="2780928"/>
            <a:ext cx="4922081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Природные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зоны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endParaRPr lang="ru-RU" sz="2400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5000636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67744" y="3578963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643042" y="1285860"/>
            <a:ext cx="62865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В этой природной зоне обитают лемминги, полярные совы, песцы, северные олени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068960"/>
            <a:ext cx="8686800" cy="331236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Природные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зоны</a:t>
            </a:r>
            <a:r>
              <a:rPr lang="ru-RU" sz="28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endParaRPr lang="ru-RU" sz="2400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6170185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тундра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43042" y="1285860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В этой природной зоне обитают лемминги, полярные совы, песцы, северные олени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45880" y="60344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3074" name="Picture 2" descr="https://avatars.mds.yandex.net/get-zen_doc/2431229/pub_5ff5dc87bb14d54ffb209263_5ff61133af142f0b173c7140/scale_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13" y="2353678"/>
            <a:ext cx="4207428" cy="280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cherepah.ru/wp-content/uploads/2/1/4/21440c47eebd0bb434a23aa43d457335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164" y="2297228"/>
            <a:ext cx="4499992" cy="281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Природные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зоны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В каких природных зонах бывает полярный день и полярная ночь, а ночное небо освещает полярное сияние?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86116" y="5572140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Природные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зоны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553480" cy="413386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В каких природных зонах бывает полярный день и полярная ночь, а ночное небо освещает полярное сияние?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11559" y="5909659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Арктические пустыни, тундра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4098" name="Picture 2" descr="https://matison.ru/wp-content/uploads/2019/01/siyanie_severno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656" y="2344675"/>
            <a:ext cx="5527105" cy="356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Природные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зоны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 </a:t>
            </a:r>
            <a:endParaRPr lang="ru-RU" sz="24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Что такое многолетняя мерзлота и для какой природной зоны она характерна?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600076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6000" b="1" i="1" cap="none" dirty="0">
                <a:solidFill>
                  <a:srgbClr val="0033CC"/>
                </a:solidFill>
                <a:effectLst/>
              </a:rPr>
              <a:t>Природные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зоны</a:t>
            </a:r>
            <a:r>
              <a:rPr lang="ru-RU" sz="28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 </a:t>
            </a:r>
            <a:endParaRPr lang="ru-RU" sz="24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78472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Что такое многолетняя мерзлота и для какой природной зоны она характерна?</a:t>
            </a: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5467007"/>
            <a:ext cx="7416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Подземное оледенение, слой замерзшей земли. Зона тундры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5122" name="Picture 2" descr="https://avatars.mds.yandex.net/get-zen_doc/58826/pub_5d0618cee2e9340dc74aaff1_5d06191197d1910df8506c07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36" y="2151254"/>
            <a:ext cx="4083565" cy="268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pbs.twimg.com/media/DyzHsYUXQAAQ0P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186" y="2102108"/>
            <a:ext cx="4425366" cy="29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72560" cy="11429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                              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о баллов </a:t>
            </a:r>
            <a:endParaRPr lang="ru-RU" sz="2400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6889" y="1571612"/>
            <a:ext cx="9017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1)Как называется переносное жилище народов севера, состоящее из деревянных шестов, покрытых шкурами? 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5429265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    </a:t>
            </a:r>
            <a:r>
              <a:rPr lang="ru-RU" sz="3200" b="1" i="1" dirty="0" smtClean="0">
                <a:solidFill>
                  <a:srgbClr val="0033CC"/>
                </a:solidFill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142852"/>
            <a:ext cx="80301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>
                <a:solidFill>
                  <a:srgbClr val="0033CC"/>
                </a:solidFill>
              </a:rPr>
              <a:t>Природные </a:t>
            </a:r>
            <a:r>
              <a:rPr lang="ru-RU" sz="5400" b="1" i="1" dirty="0" smtClean="0">
                <a:solidFill>
                  <a:srgbClr val="0033CC"/>
                </a:solidFill>
              </a:rPr>
              <a:t>зоны </a:t>
            </a:r>
            <a:endParaRPr lang="ru-RU" sz="2400" dirty="0"/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85749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0" y="5306153"/>
            <a:ext cx="8715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2</a:t>
            </a:r>
            <a:r>
              <a:rPr lang="ru-RU" sz="2400" b="1" dirty="0" smtClean="0">
                <a:solidFill>
                  <a:schemeClr val="tx2"/>
                </a:solidFill>
              </a:rPr>
              <a:t>) Как называются легкие сани, на которых жители тундры ездят зимой и летом?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72560" cy="11429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                              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о баллов </a:t>
            </a:r>
            <a:endParaRPr lang="ru-RU" sz="2400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6889" y="1066182"/>
            <a:ext cx="9017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1)Как называется переносное жилище народов севера, состоящее из деревянных шестов, покрытых шкурами? </a:t>
            </a:r>
          </a:p>
          <a:p>
            <a:pPr algn="ctr"/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982" y="6123281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   Нарты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42852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0033CC"/>
                </a:solidFill>
              </a:rPr>
              <a:t> </a:t>
            </a:r>
            <a:r>
              <a:rPr lang="ru-RU" sz="5400" b="1" i="1" dirty="0">
                <a:solidFill>
                  <a:srgbClr val="0033CC"/>
                </a:solidFill>
              </a:rPr>
              <a:t>Природные </a:t>
            </a:r>
            <a:r>
              <a:rPr lang="ru-RU" sz="5400" b="1" i="1" dirty="0" smtClean="0">
                <a:solidFill>
                  <a:srgbClr val="0033CC"/>
                </a:solidFill>
              </a:rPr>
              <a:t>зоны                     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-157985" y="5877059"/>
            <a:ext cx="8715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2</a:t>
            </a:r>
            <a:r>
              <a:rPr lang="ru-RU" sz="2400" b="1" dirty="0" smtClean="0">
                <a:solidFill>
                  <a:schemeClr val="tx2"/>
                </a:solidFill>
              </a:rPr>
              <a:t>) Как называются легкие сани, на которых жители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тундры ездят зимой и летом?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http://klubmama.ru/uploads/posts/2022-08/1661579223_23-klubmama-ru-p-zhilishche-evenkov-podelka-foto-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05" y="1863718"/>
            <a:ext cx="2914479" cy="194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572000" y="1989512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Чум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4100" name="Picture 4" descr="https://ic.pics.livejournal.com/lenorlux/7840389/1299882/1299882_origin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564" y="1843031"/>
            <a:ext cx="2977894" cy="19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proza.ru/pics/2015/10/17/5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033" y="3950735"/>
            <a:ext cx="2832249" cy="195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adm-nao.ru/media/uploads/userfiles/2015/10/14/IMG_982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579" y="3876518"/>
            <a:ext cx="3016865" cy="201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99648" cy="1500174"/>
          </a:xfrm>
        </p:spPr>
        <p:txBody>
          <a:bodyPr/>
          <a:lstStyle/>
          <a:p>
            <a:r>
              <a:rPr lang="ru-RU" dirty="0" smtClean="0"/>
              <a:t>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Самая длинная и полноводная река европейской части России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Водные ресурсы </a:t>
            </a:r>
            <a:r>
              <a:rPr lang="ru-RU" sz="66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2643182"/>
            <a:ext cx="4500594" cy="233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r>
              <a:rPr lang="ru-RU" dirty="0" smtClean="0"/>
              <a:t>                      </a:t>
            </a:r>
            <a:r>
              <a:rPr lang="ru-RU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Водные ресурсы </a:t>
            </a:r>
            <a:r>
              <a:rPr lang="ru-RU" dirty="0" smtClean="0"/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2716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2800" b="1" dirty="0"/>
              <a:t>Самая длинная и полноводная река европейской части России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3800" b="1" i="1" dirty="0" smtClean="0">
              <a:solidFill>
                <a:srgbClr val="0033CC"/>
              </a:solidFill>
            </a:endParaRPr>
          </a:p>
          <a:p>
            <a:pPr algn="ctr"/>
            <a:endParaRPr lang="ru-RU" sz="3800" b="1" i="1" dirty="0">
              <a:solidFill>
                <a:srgbClr val="0033CC"/>
              </a:solidFill>
            </a:endParaRPr>
          </a:p>
          <a:p>
            <a:pPr algn="ctr"/>
            <a:r>
              <a:rPr lang="ru-RU" sz="3800" b="1" i="1" dirty="0" smtClean="0">
                <a:solidFill>
                  <a:srgbClr val="0033CC"/>
                </a:solidFill>
              </a:rPr>
              <a:t>Волга</a:t>
            </a:r>
            <a:endParaRPr lang="ru-RU" sz="3800" b="1" i="1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6146" name="Picture 2" descr="https://pbs.twimg.com/media/DP-y8-YW4AIKM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7" y="2204864"/>
            <a:ext cx="484213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rasfokus.ru/images/photos/medium/c509ac0151b47887d2d79060aee848b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113" y="2211832"/>
            <a:ext cx="3718060" cy="293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                                                      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065043"/>
            <a:ext cx="8686800" cy="401508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Самое глубокое озеро на земном шаре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273" y="-193209"/>
            <a:ext cx="76438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Водные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ресурсы  </a:t>
            </a:r>
            <a:r>
              <a:rPr lang="ru-RU" sz="66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0298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                                                    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40323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Самое глубокое озеро на земном шаре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r>
              <a:rPr lang="ru-RU" sz="3500" b="1" i="1" dirty="0" smtClean="0">
                <a:solidFill>
                  <a:srgbClr val="0033CC"/>
                </a:solidFill>
              </a:rPr>
              <a:t>Байкал</a:t>
            </a:r>
            <a:endParaRPr lang="ru-RU" sz="35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Водные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ресурсы  </a:t>
            </a:r>
            <a:r>
              <a:rPr lang="ru-RU" sz="66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2" name="Picture 4" descr="https://uniticket.ru/wp-content/uploads/2020/05/olhon-samoe-magicheskoe-mesto-na-baykale-1536x9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6811623" cy="425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Эта река протекает по границе европейской и азиатской частей России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428860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000892" y="42860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>
                  <a:solidFill>
                    <a:schemeClr val="accent2"/>
                  </a:solidFill>
                </a:ln>
              </a:rPr>
              <a:t>3о баллов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142852"/>
            <a:ext cx="5389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Водные ресурсы </a:t>
            </a:r>
            <a:r>
              <a:rPr lang="ru-RU" sz="66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8720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Эта река протекает по границе европейской и азиатской частей России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Урал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000892" y="42860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>
                  <a:solidFill>
                    <a:schemeClr val="accent2"/>
                  </a:solidFill>
                </a:ln>
              </a:rPr>
              <a:t>3о баллов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42852"/>
            <a:ext cx="55332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Водные ресурсы </a:t>
            </a:r>
            <a:r>
              <a:rPr lang="ru-RU" sz="66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194" name="Picture 2" descr="https://maps-rf.ru/images/fizicheskaja-karta-rossi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5" y="2355904"/>
            <a:ext cx="5062115" cy="298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pbs.twimg.com/media/DeQ5a3tWsAAC45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971" y="2419624"/>
            <a:ext cx="3896029" cy="290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6829"/>
            <a:ext cx="8686800" cy="838200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</a:t>
            </a:r>
            <a:r>
              <a:rPr lang="ru-RU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Водные ресурсы   </a:t>
            </a:r>
            <a:r>
              <a:rPr lang="ru-RU" sz="28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i="1" cap="none" dirty="0" smtClean="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4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 баллов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Содержимое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 smtClean="0"/>
              <a:t>Река, которая течет на границе между Россией и  Китаем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643306" y="5143512"/>
            <a:ext cx="21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6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434373" y="2851151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171400"/>
            <a:ext cx="8686800" cy="1295328"/>
          </a:xfrm>
        </p:spPr>
        <p:txBody>
          <a:bodyPr>
            <a:noAutofit/>
          </a:bodyPr>
          <a:lstStyle/>
          <a:p>
            <a:r>
              <a:rPr lang="ru-RU" sz="48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48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48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</a:t>
            </a:r>
            <a:br>
              <a:rPr lang="ru-RU" sz="48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48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4800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Водные ресурсы   </a:t>
            </a:r>
            <a:r>
              <a:rPr lang="ru-RU" sz="28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i="1" cap="none" dirty="0" smtClean="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4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 баллов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Содержимое 21"/>
          <p:cNvSpPr>
            <a:spLocks noGrp="1"/>
          </p:cNvSpPr>
          <p:nvPr>
            <p:ph idx="1"/>
          </p:nvPr>
        </p:nvSpPr>
        <p:spPr>
          <a:xfrm>
            <a:off x="304800" y="1253534"/>
            <a:ext cx="8686800" cy="4826592"/>
          </a:xfrm>
        </p:spPr>
        <p:txBody>
          <a:bodyPr/>
          <a:lstStyle/>
          <a:p>
            <a:pPr algn="ctr"/>
            <a:r>
              <a:rPr lang="ru-RU" sz="2800" b="1" dirty="0"/>
              <a:t>Река, которая течет на границе между Россией и  Китаем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563102" y="6174205"/>
            <a:ext cx="21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Амур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218" name="Picture 2" descr="https://avatars.mds.yandex.net/get-zen_doc/965902/pub_5ca19f1bd677b400b3b87ff3_5ca1a0c73f197100b3e99a39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4" y="2349572"/>
            <a:ext cx="3986430" cy="265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infobrics.org/media/russia/maxim/Blagoveshchens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782" y="2296987"/>
            <a:ext cx="4905722" cy="275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28604"/>
            <a:ext cx="8686800" cy="60333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44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Водные </a:t>
            </a:r>
            <a:r>
              <a:rPr lang="ru-RU" sz="4400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ресурсы </a:t>
            </a:r>
            <a:r>
              <a:rPr lang="ru-RU" sz="6600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28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75234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/>
              <a:t>На каких реках стоят города Москва и Санкт-Петербург?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-1035496"/>
            <a:ext cx="8686800" cy="1749876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>
                <a:solidFill>
                  <a:srgbClr val="0033CC"/>
                </a:solidFill>
                <a:effectLst/>
                <a:latin typeface="+mn-lt"/>
              </a:rPr>
              <a:t/>
            </a:r>
            <a:br>
              <a:rPr lang="ru-RU" sz="5400" b="1" i="1" cap="none" dirty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Водные </a:t>
            </a:r>
            <a:r>
              <a:rPr lang="ru-RU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ресурсы   </a:t>
            </a:r>
            <a:r>
              <a:rPr lang="ru-RU" sz="28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b="1" i="1" cap="none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28641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600" b="1" dirty="0"/>
              <a:t>На каких реках стоят </a:t>
            </a:r>
            <a:r>
              <a:rPr lang="ru-RU" sz="2600" b="1" dirty="0" smtClean="0"/>
              <a:t>города Москва </a:t>
            </a:r>
            <a:r>
              <a:rPr lang="ru-RU" sz="2600" b="1" dirty="0"/>
              <a:t>и Санкт-Петербург?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Река Москва, река Нева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244" name="Picture 4" descr="https://img2.fonwall.ru/o/tq/moskva-rossiya-moskva-reka-djb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4229" y="2108345"/>
            <a:ext cx="4534741" cy="283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rasfokus.ru/images/photos/medium/4dfe1d14251329ec823e0cb878ee21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20921"/>
            <a:ext cx="4500478" cy="292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Самая высокая горная вершина России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Рельеф</a:t>
            </a:r>
            <a:r>
              <a:rPr lang="ru-RU" sz="54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410365" y="280932"/>
            <a:ext cx="1564830" cy="1843317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6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182"/>
            <a:ext cx="8686800" cy="501394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Самая высокая горная вершина России</a:t>
            </a:r>
          </a:p>
          <a:p>
            <a:pPr algn="ctr"/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Рельеф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51410" y="5839623"/>
            <a:ext cx="4969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Эльбрус (Кавказские горы)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4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280932"/>
            <a:ext cx="1564830" cy="1843317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6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1266" name="Picture 2" descr="https://avatars.mds.yandex.net/get-zen_doc/3385201/pub_5ef37f9fc068ae2ddbea7058_5ef38769fa6dea50d9c2bfe1/scale_12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379" y="1748399"/>
            <a:ext cx="5576941" cy="398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0"/>
            <a:ext cx="88582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Рельеф</a:t>
            </a: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92893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231896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ru-RU" sz="7000" b="1" dirty="0" smtClean="0"/>
              <a:t>Какие горы делят Россию на азиатскую и европейскую части?</a:t>
            </a:r>
            <a:endParaRPr lang="ru-RU" sz="7000" b="1" dirty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lvl="8" algn="ctr"/>
            <a:r>
              <a:rPr lang="ru-RU" sz="600" b="1" dirty="0" smtClean="0">
                <a:hlinkClick r:id="rId3" action="ppaction://hlinksldjump"/>
              </a:rPr>
              <a:t> </a:t>
            </a:r>
            <a:endParaRPr lang="ru-RU" sz="600" b="1" dirty="0" smtClean="0"/>
          </a:p>
        </p:txBody>
      </p:sp>
      <p:pic>
        <p:nvPicPr>
          <p:cNvPr id="16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623209" y="1935838"/>
            <a:ext cx="1564830" cy="1843317"/>
          </a:xfrm>
          <a:prstGeom prst="rect">
            <a:avLst/>
          </a:prstGeom>
          <a:noFill/>
        </p:spPr>
      </p:pic>
      <p:pic>
        <p:nvPicPr>
          <p:cNvPr id="18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214348" y="-273742"/>
            <a:ext cx="88582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Рельеф</a:t>
            </a: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849464"/>
            <a:ext cx="8686800" cy="77763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/>
              <a:t>Какие горы делят Россию на азиатскую и европейскую части?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pic>
        <p:nvPicPr>
          <p:cNvPr id="16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598325" y="2066883"/>
            <a:ext cx="1564830" cy="1843317"/>
          </a:xfrm>
          <a:prstGeom prst="rect">
            <a:avLst/>
          </a:prstGeom>
          <a:noFill/>
        </p:spPr>
      </p:pic>
      <p:pic>
        <p:nvPicPr>
          <p:cNvPr id="17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-42167" y="-234523"/>
            <a:ext cx="1928611" cy="1243200"/>
          </a:xfrm>
          <a:prstGeom prst="rect">
            <a:avLst/>
          </a:prstGeom>
          <a:noFill/>
        </p:spPr>
      </p:pic>
      <p:pic>
        <p:nvPicPr>
          <p:cNvPr id="18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281860" y="6319550"/>
            <a:ext cx="38658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Уральские горы</a:t>
            </a:r>
          </a:p>
        </p:txBody>
      </p:sp>
      <p:pic>
        <p:nvPicPr>
          <p:cNvPr id="3" name="Picture 2" descr="https://kipmu.ru/wp-content/uploads/uralnakar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34" y="1565197"/>
            <a:ext cx="7288820" cy="48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avatars.mds.yandex.net/get-zen_doc/51182/pub_5d5fc860c49f2900ad3a05cf_5d5fc86278125e00ac050f4c/scale_12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73" y="1590758"/>
            <a:ext cx="7359582" cy="490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3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Рельеф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Эта равнина расположена к востоку от Уральских гор. На ее территории находится много озер и болот, а также богатые месторождения нефти и газа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57620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2424073"/>
            <a:ext cx="1564830" cy="1843317"/>
          </a:xfrm>
          <a:prstGeom prst="rect">
            <a:avLst/>
          </a:prstGeom>
          <a:noFill/>
        </p:spPr>
      </p:pic>
      <p:pic>
        <p:nvPicPr>
          <p:cNvPr id="13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5" name="Picture 16" descr="C:\Users\Пользователь\Desktop\с флэшки\tomakov-3 копия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71736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61" y="42019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sz="73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Рельеф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20688"/>
            <a:ext cx="8686800" cy="545943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Эта равнина расположена к востоку от Уральских гор. На ее территории находится много озер и болот, а также богатые месторождения нефти и газа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7704" y="6002399"/>
            <a:ext cx="6962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Западно-Сибирская равнина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2281196"/>
            <a:ext cx="1564830" cy="1843317"/>
          </a:xfrm>
          <a:prstGeom prst="rect">
            <a:avLst/>
          </a:prstGeom>
          <a:noFill/>
        </p:spPr>
      </p:pic>
      <p:pic>
        <p:nvPicPr>
          <p:cNvPr id="13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-11032" y="-338281"/>
            <a:ext cx="1928611" cy="1243200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3314" name="Picture 2" descr="http://posibiri.ru/wp-content/uploads/2015/10/%D0%97%D0%B0%D0%BF%D0%B0%D0%B4%D0%BD%D0%B0%D1%8F-%D0%A1%D0%B8%D0%B1%D0%B8%D1%80%D1%8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085" y="1832212"/>
            <a:ext cx="6484229" cy="4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Рельеф </a:t>
            </a:r>
            <a:r>
              <a:rPr lang="ru-RU" sz="66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1331570" y="1428736"/>
            <a:ext cx="7455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Самая высокая вершина Алтайских гор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5715016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775005" y="2829362"/>
            <a:ext cx="1564830" cy="1843317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94021" y="-423650"/>
            <a:ext cx="8686800" cy="1295400"/>
          </a:xfrm>
        </p:spPr>
        <p:txBody>
          <a:bodyPr>
            <a:normAutofit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Рельеф</a:t>
            </a:r>
            <a:r>
              <a:rPr lang="ru-RU" sz="66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697699" y="698410"/>
            <a:ext cx="7455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Самая высокая вершина Алтайских гор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20533" y="5979103"/>
            <a:ext cx="24534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Гора Белуха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3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4" y="1995446"/>
            <a:ext cx="1564830" cy="1843317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0106" y="-94224"/>
            <a:ext cx="1928611" cy="1243200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4338" name="Picture 2" descr="https://avatars.mds.yandex.net/get-zen_doc/1707291/pub_5e1772b1aad43600ae413d84_5e1773f48d5b5f00b19c60c7/scale_12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6" y="1226802"/>
            <a:ext cx="7174433" cy="478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Рельеф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На каком полуострове много потухших и действующих вулканов, в </a:t>
            </a:r>
            <a:r>
              <a:rPr lang="ru-RU" b="1" dirty="0" err="1"/>
              <a:t>т.ч</a:t>
            </a:r>
            <a:r>
              <a:rPr lang="ru-RU" b="1" dirty="0"/>
              <a:t>. вулкан Ключевская </a:t>
            </a:r>
            <a:r>
              <a:rPr lang="ru-RU" b="1" dirty="0" smtClean="0"/>
              <a:t>Сопка?</a:t>
            </a:r>
            <a:endParaRPr lang="ru-RU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600076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92893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06488">
            <a:off x="7504335" y="4098727"/>
            <a:ext cx="1564830" cy="1843317"/>
          </a:xfrm>
          <a:prstGeom prst="rect">
            <a:avLst/>
          </a:prstGeom>
          <a:noFill/>
        </p:spPr>
      </p:pic>
      <p:pic>
        <p:nvPicPr>
          <p:cNvPr id="13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63488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Рельеф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94793" y="3267514"/>
            <a:ext cx="1719641" cy="1799019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2400" b="1" dirty="0" smtClean="0"/>
              <a:t>На каком полуострове много потухших и действующих вулканов, в </a:t>
            </a:r>
            <a:r>
              <a:rPr lang="ru-RU" sz="2400" b="1" dirty="0" err="1" smtClean="0"/>
              <a:t>т.ч</a:t>
            </a:r>
            <a:r>
              <a:rPr lang="ru-RU" sz="2400" b="1" dirty="0" smtClean="0"/>
              <a:t>. </a:t>
            </a:r>
            <a:r>
              <a:rPr lang="ru-RU" sz="2400" b="1" dirty="0"/>
              <a:t>в</a:t>
            </a:r>
            <a:r>
              <a:rPr lang="ru-RU" sz="2400" b="1" dirty="0" smtClean="0"/>
              <a:t>улкан Ключевская сопка?</a:t>
            </a:r>
            <a:endParaRPr lang="ru-RU" sz="2400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15616" y="6000768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Полуостров Камчатка </a:t>
            </a:r>
            <a:endParaRPr lang="ru-RU" sz="36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693134" y="2308592"/>
            <a:ext cx="1564830" cy="1843317"/>
          </a:xfrm>
          <a:prstGeom prst="rect">
            <a:avLst/>
          </a:prstGeom>
          <a:noFill/>
        </p:spPr>
      </p:pic>
      <p:pic>
        <p:nvPicPr>
          <p:cNvPr id="13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-97584" y="-388517"/>
            <a:ext cx="1928611" cy="1243200"/>
          </a:xfrm>
          <a:prstGeom prst="rect">
            <a:avLst/>
          </a:prstGeom>
          <a:noFill/>
        </p:spPr>
      </p:pic>
      <p:pic>
        <p:nvPicPr>
          <p:cNvPr id="15362" name="Picture 2" descr="https://www.zastavki.com/pictures/originals/2017Nature___Volcanoes_View_of_the_snow-capped_summit_of_Klyuchevskaya_volcano_volcano_113311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59" y="1094615"/>
            <a:ext cx="7361070" cy="49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Города 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Самый крупный город России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43174" y="242886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Города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5626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Самый крупный город России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Москва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388" name="Picture 4" descr="https://www.mos.ru/upload/newsfeed/newsfeed/GLGL(126)(19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6" y="2007227"/>
            <a:ext cx="8185960" cy="409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Города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В каком городе ночью разводят мосты?  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265328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4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Города </a:t>
            </a:r>
            <a:r>
              <a:rPr lang="ru-RU" sz="4400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72872"/>
            <a:ext cx="8686800" cy="595247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В каком городе ночью разводят мосты?  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                                  </a:t>
            </a: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 Санкт-Петербург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7410" name="Picture 2" descr="https://airinsail.ru/wp-content/uploads/2021/01/01-4.jpg?x404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7344816" cy="476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Города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400" b="1" dirty="0" smtClean="0"/>
              <a:t>Главный город Краснодарского края, стоит на берегах реки Кубань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8828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Города </a:t>
            </a:r>
            <a:r>
              <a:rPr lang="ru-RU" sz="5300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49920"/>
            <a:ext cx="8686800" cy="594743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Главный город Краснодарского края, стоит на берегах реки </a:t>
            </a:r>
            <a:r>
              <a:rPr lang="ru-RU" sz="2400" b="1" dirty="0" smtClean="0"/>
              <a:t>Кубань</a:t>
            </a:r>
          </a:p>
          <a:p>
            <a:pPr algn="ctr"/>
            <a:endParaRPr lang="ru-RU" sz="2400" b="1" dirty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/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Краснодар </a:t>
            </a:r>
            <a:endParaRPr lang="ru-RU" sz="2400" b="1" dirty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8434" name="Picture 2" descr="https://im0-tub-ru.yandex.net/i?id=bb9d882d7a98e6cdf555124741c58ed2-l&amp;ref=rim&amp;n=13&amp;w=1080&amp;h=8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529" y="1404376"/>
            <a:ext cx="5925342" cy="443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Города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Город-герой, город-порт на берегу Черного моря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814672"/>
          </a:xfrm>
        </p:spPr>
        <p:txBody>
          <a:bodyPr>
            <a:normAutofit fontScale="90000"/>
          </a:bodyPr>
          <a:lstStyle/>
          <a:p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Города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006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800" b="1" dirty="0" smtClean="0"/>
              <a:t>Город-герой, город - порт </a:t>
            </a:r>
            <a:r>
              <a:rPr lang="ru-RU" sz="2800" b="1" dirty="0"/>
              <a:t>на берегу Черного моря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Новороссийск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" name="Picture 2" descr="https://avatars.mds.yandex.net/get-zen_doc/1714479/pub_5e40c7c6e678cb0ce06eb666_5e40cbe305b6250431bb5092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6552728" cy="436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Города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30373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Город-герой, </a:t>
            </a:r>
            <a:r>
              <a:rPr lang="ru-RU" sz="2400" b="1" dirty="0" smtClean="0"/>
              <a:t>здесь произошла одна из самых кровопролитных битв – Сталинградская битва. Один из самых известных памятников - монумент Родина-мать</a:t>
            </a:r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491" y="5261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Города </a:t>
            </a:r>
            <a:r>
              <a:rPr lang="ru-RU" sz="5300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43461"/>
            <a:ext cx="8686800" cy="582589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Город-герой, здесь произошла одна из самых кровопролитных битв – Сталинградская битва. Один из самых известных памятников - монумент Родина-мать</a:t>
            </a:r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>
              <a:buNone/>
            </a:pPr>
            <a:endParaRPr lang="ru-RU" sz="28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2800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28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ru-RU" sz="2800" b="1" i="1" dirty="0" smtClean="0">
                <a:solidFill>
                  <a:srgbClr val="0033CC"/>
                </a:solidFill>
              </a:rPr>
              <a:t>Волгоград</a:t>
            </a:r>
            <a:endParaRPr lang="ru-RU" sz="28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9458" name="Picture 2" descr="https://mtdata.ru/u26/photoD4E9/20427839050-0/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2856"/>
            <a:ext cx="5994567" cy="399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Другая 1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2490</TotalTime>
  <Words>1102</Words>
  <Application>Microsoft Office PowerPoint</Application>
  <PresentationFormat>Экран (4:3)</PresentationFormat>
  <Paragraphs>328</Paragraphs>
  <Slides>53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Arial</vt:lpstr>
      <vt:lpstr>Calibri</vt:lpstr>
      <vt:lpstr>Comic Sans MS</vt:lpstr>
      <vt:lpstr>Garamond Premr Pro Smbd</vt:lpstr>
      <vt:lpstr>Times New Roman</vt:lpstr>
      <vt:lpstr>Wingdings 2</vt:lpstr>
      <vt:lpstr>Трек</vt:lpstr>
      <vt:lpstr>Интеллектуальная игра</vt:lpstr>
      <vt:lpstr>Правила игры</vt:lpstr>
      <vt:lpstr>Категории вопросов</vt:lpstr>
      <vt:lpstr>      Полезные ископаемые    1о баллов</vt:lpstr>
      <vt:lpstr>             Полезные ископаемые    1о баллов</vt:lpstr>
      <vt:lpstr>           Полезные ископаемые 2о баллов        </vt:lpstr>
      <vt:lpstr> Полезные ископаемые 2о баллов       </vt:lpstr>
      <vt:lpstr> Полезные ископаемые   3о баллов  </vt:lpstr>
      <vt:lpstr> Полезные ископаемые   3о баллов</vt:lpstr>
      <vt:lpstr> Полезные ископаемые    4о баллов</vt:lpstr>
      <vt:lpstr>Полезные ископаемые    4о баллов</vt:lpstr>
      <vt:lpstr>            Полезные ископаемые    5о баллов </vt:lpstr>
      <vt:lpstr> Полезные ископаемые    5о баллов</vt:lpstr>
      <vt:lpstr>         Природные зоны1о баллов </vt:lpstr>
      <vt:lpstr>Природные зоны 1о баллов </vt:lpstr>
      <vt:lpstr> Природные зоны 2о баллов </vt:lpstr>
      <vt:lpstr> Природные зоны 2о баллов </vt:lpstr>
      <vt:lpstr> Природные зоны 3о баллов </vt:lpstr>
      <vt:lpstr> Природные зоны 3о баллов </vt:lpstr>
      <vt:lpstr> Природные зоны4о баллов </vt:lpstr>
      <vt:lpstr> Природные зоны 4о баллов </vt:lpstr>
      <vt:lpstr>                                                                                     5о баллов </vt:lpstr>
      <vt:lpstr>                                                                                     5о баллов </vt:lpstr>
      <vt:lpstr>                                                     1о баллов </vt:lpstr>
      <vt:lpstr>                      Водные ресурсы  1о баллов </vt:lpstr>
      <vt:lpstr>                                                            2о баллов  </vt:lpstr>
      <vt:lpstr>                                                          2о баллов  </vt:lpstr>
      <vt:lpstr>          </vt:lpstr>
      <vt:lpstr>          </vt:lpstr>
      <vt:lpstr>                              Водные ресурсы    4о баллов             </vt:lpstr>
      <vt:lpstr>                                          Водные ресурсы    4о баллов             </vt:lpstr>
      <vt:lpstr>                                                                      Водные ресурсы    5о баллов       </vt:lpstr>
      <vt:lpstr>                                                                       Водные ресурсы    5о баллов       </vt:lpstr>
      <vt:lpstr>Презентация PowerPoint</vt:lpstr>
      <vt:lpstr>Презентация PowerPoint</vt:lpstr>
      <vt:lpstr> </vt:lpstr>
      <vt:lpstr> </vt:lpstr>
      <vt:lpstr>             Рельеф          30 баллов </vt:lpstr>
      <vt:lpstr>             Рельеф         30 баллов </vt:lpstr>
      <vt:lpstr>               Рельеф     40 баллов</vt:lpstr>
      <vt:lpstr>               Рельеф   40 баллов</vt:lpstr>
      <vt:lpstr>                Рельеф          50 баллов</vt:lpstr>
      <vt:lpstr>                Рельеф        50 баллов</vt:lpstr>
      <vt:lpstr> Города  10 баллов</vt:lpstr>
      <vt:lpstr> Города 10 баллов</vt:lpstr>
      <vt:lpstr>  Города 20 баллов</vt:lpstr>
      <vt:lpstr>  Города                                  20 баллов</vt:lpstr>
      <vt:lpstr> Города 30 баллов</vt:lpstr>
      <vt:lpstr>  Города  30 баллов</vt:lpstr>
      <vt:lpstr>  Города 40 баллов</vt:lpstr>
      <vt:lpstr> Города 40 баллов</vt:lpstr>
      <vt:lpstr> Города 50 баллов</vt:lpstr>
      <vt:lpstr>  Города                           50 баллов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223</cp:revision>
  <dcterms:created xsi:type="dcterms:W3CDTF">2011-11-25T05:49:57Z</dcterms:created>
  <dcterms:modified xsi:type="dcterms:W3CDTF">2023-11-06T19:37:18Z</dcterms:modified>
</cp:coreProperties>
</file>