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291" r:id="rId3"/>
    <p:sldId id="258" r:id="rId4"/>
    <p:sldId id="292" r:id="rId5"/>
    <p:sldId id="266" r:id="rId6"/>
    <p:sldId id="267" r:id="rId7"/>
    <p:sldId id="293" r:id="rId8"/>
    <p:sldId id="271" r:id="rId9"/>
    <p:sldId id="294" r:id="rId10"/>
    <p:sldId id="268" r:id="rId11"/>
    <p:sldId id="295" r:id="rId12"/>
    <p:sldId id="270" r:id="rId13"/>
    <p:sldId id="296" r:id="rId14"/>
    <p:sldId id="259" r:id="rId15"/>
    <p:sldId id="297" r:id="rId16"/>
    <p:sldId id="261" r:id="rId17"/>
    <p:sldId id="298" r:id="rId18"/>
    <p:sldId id="262" r:id="rId19"/>
    <p:sldId id="299" r:id="rId20"/>
    <p:sldId id="263" r:id="rId21"/>
    <p:sldId id="300" r:id="rId22"/>
    <p:sldId id="264" r:id="rId23"/>
    <p:sldId id="301" r:id="rId24"/>
    <p:sldId id="273" r:id="rId25"/>
    <p:sldId id="302" r:id="rId26"/>
    <p:sldId id="274" r:id="rId27"/>
    <p:sldId id="303" r:id="rId28"/>
    <p:sldId id="275" r:id="rId29"/>
    <p:sldId id="304" r:id="rId30"/>
    <p:sldId id="276" r:id="rId31"/>
    <p:sldId id="305" r:id="rId32"/>
    <p:sldId id="277" r:id="rId33"/>
    <p:sldId id="306" r:id="rId34"/>
    <p:sldId id="278" r:id="rId35"/>
    <p:sldId id="307" r:id="rId36"/>
    <p:sldId id="279" r:id="rId37"/>
    <p:sldId id="308" r:id="rId38"/>
    <p:sldId id="285" r:id="rId39"/>
    <p:sldId id="309" r:id="rId40"/>
    <p:sldId id="280" r:id="rId41"/>
    <p:sldId id="310" r:id="rId42"/>
    <p:sldId id="281" r:id="rId43"/>
    <p:sldId id="311" r:id="rId44"/>
    <p:sldId id="282" r:id="rId45"/>
    <p:sldId id="312" r:id="rId46"/>
    <p:sldId id="283" r:id="rId47"/>
    <p:sldId id="313" r:id="rId48"/>
    <p:sldId id="286" r:id="rId49"/>
    <p:sldId id="314" r:id="rId50"/>
    <p:sldId id="287" r:id="rId51"/>
    <p:sldId id="315" r:id="rId52"/>
    <p:sldId id="284" r:id="rId53"/>
    <p:sldId id="31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B0D"/>
    <a:srgbClr val="0033CC"/>
    <a:srgbClr val="BE4245"/>
    <a:srgbClr val="FF33CC"/>
    <a:srgbClr val="FF9966"/>
    <a:srgbClr val="FF9900"/>
    <a:srgbClr val="26C6CA"/>
    <a:srgbClr val="FF66FF"/>
    <a:srgbClr val="FF99CC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11362-B2BE-4B7E-8193-778993545B80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F2A0-DF1A-4248-8243-9C4B607377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571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ADEB4B-7414-43CD-A2F5-F1E6C549653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8.xml"/><Relationship Id="rId18" Type="http://schemas.openxmlformats.org/officeDocument/2006/relationships/slide" Target="slide36.xml"/><Relationship Id="rId26" Type="http://schemas.openxmlformats.org/officeDocument/2006/relationships/slide" Target="slide42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4.xml"/><Relationship Id="rId12" Type="http://schemas.openxmlformats.org/officeDocument/2006/relationships/slide" Target="slide26.xml"/><Relationship Id="rId17" Type="http://schemas.openxmlformats.org/officeDocument/2006/relationships/slide" Target="slide34.xml"/><Relationship Id="rId25" Type="http://schemas.openxmlformats.org/officeDocument/2006/relationships/slide" Target="slide52.xml"/><Relationship Id="rId2" Type="http://schemas.openxmlformats.org/officeDocument/2006/relationships/slide" Target="slide4.xml"/><Relationship Id="rId16" Type="http://schemas.openxmlformats.org/officeDocument/2006/relationships/slide" Target="slide24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40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slide" Target="slide50.xml"/><Relationship Id="rId10" Type="http://schemas.openxmlformats.org/officeDocument/2006/relationships/slide" Target="slide20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18.xml"/><Relationship Id="rId14" Type="http://schemas.openxmlformats.org/officeDocument/2006/relationships/slide" Target="slide30.xml"/><Relationship Id="rId22" Type="http://schemas.openxmlformats.org/officeDocument/2006/relationships/slide" Target="slide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4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4.pn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4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cap="none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Интеллектуальная игра</a:t>
            </a:r>
            <a:endParaRPr lang="ru-RU" sz="3200" b="1" cap="none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928670"/>
            <a:ext cx="6660397" cy="38164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cap="none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Своя игра</a:t>
            </a:r>
          </a:p>
          <a:p>
            <a:pPr algn="ctr"/>
            <a:endParaRPr lang="ru-RU" sz="54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500570"/>
            <a:ext cx="71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solidFill>
                  <a:srgbClr val="FF33CC"/>
                </a:solidFill>
                <a:effectLst/>
                <a:latin typeface="+mn-lt"/>
              </a:rPr>
              <a:t>Правила игры</a:t>
            </a:r>
            <a:endParaRPr lang="ru-RU" sz="5400" b="1" cap="none" dirty="0">
              <a:solidFill>
                <a:srgbClr val="FF33CC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392909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В игре могут принимать участие как отдельные игроки (2 и более), так и команды (2 и более).</a:t>
            </a:r>
          </a:p>
          <a:p>
            <a:r>
              <a:rPr lang="ru-RU" sz="2600" b="1" dirty="0" smtClean="0"/>
              <a:t> Право первого хода определяется простой жеребьевкой или считалкой. </a:t>
            </a:r>
          </a:p>
          <a:p>
            <a:r>
              <a:rPr lang="ru-RU" sz="2600" b="1" dirty="0" smtClean="0"/>
              <a:t>Участникам игры для обсуждения предлагают пять тем. В каждой теме по пять вопросов. Вопросы расположены по уровням сложности, каждому уровню сложности присвоены баллы (от 10 до 50).</a:t>
            </a:r>
          </a:p>
          <a:p>
            <a:r>
              <a:rPr lang="ru-RU" sz="2600" b="1" dirty="0" smtClean="0"/>
              <a:t> Игрок (команда), получивший право первого хода, по своему желанию выбирает тему и уровень сложности. </a:t>
            </a:r>
          </a:p>
          <a:p>
            <a:r>
              <a:rPr lang="ru-RU" sz="2600" b="1" dirty="0" smtClean="0"/>
              <a:t>На размышление и обсуждение вопроса дается не более 1 минуты. В том случае, если игрок (команда) не находит ответа или отвечает неправильно, право ответа переходит к соперникам. </a:t>
            </a:r>
          </a:p>
          <a:p>
            <a:r>
              <a:rPr lang="ru-RU" sz="2600" b="1" dirty="0" smtClean="0"/>
              <a:t>Баллы присуждаются игроку (команде), назвавшему правильный ответ. Этот игрок (команда) и получает право следующего хода.</a:t>
            </a:r>
          </a:p>
          <a:p>
            <a:endParaRPr lang="ru-RU" dirty="0">
              <a:latin typeface="Garamond Premr Pro Smbd" pitchFamily="18" charset="0"/>
            </a:endParaRPr>
          </a:p>
        </p:txBody>
      </p:sp>
      <p:pic>
        <p:nvPicPr>
          <p:cNvPr id="4" name="Picture 16" descr="C:\Users\Пользователь\Desktop\с флэшки\tomakov-3 копия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30329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621508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Кнопка ответа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33CC"/>
            </a:solidFill>
          </a:ln>
        </p:spPr>
        <p:txBody>
          <a:bodyPr/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Категории вопросов</a:t>
            </a:r>
            <a:endParaRPr lang="ru-RU" b="1" i="1" cap="none" dirty="0">
              <a:solidFill>
                <a:srgbClr val="0033CC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4525963"/>
          </a:xfrm>
        </p:spPr>
        <p:txBody>
          <a:bodyPr/>
          <a:lstStyle/>
          <a:p>
            <a:endParaRPr lang="ru-RU" dirty="0" smtClean="0"/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48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10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7" name="Багетная рамка 6">
            <a:hlinkClick r:id="rId3" action="ppaction://hlinksldjump"/>
          </p:cNvPr>
          <p:cNvSpPr/>
          <p:nvPr/>
        </p:nvSpPr>
        <p:spPr>
          <a:xfrm>
            <a:off x="535781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30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8" name="Багетная рамка 7">
            <a:hlinkClick r:id="rId4" action="ppaction://hlinksldjump"/>
          </p:cNvPr>
          <p:cNvSpPr/>
          <p:nvPr/>
        </p:nvSpPr>
        <p:spPr>
          <a:xfrm>
            <a:off x="6643702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40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9" name="Багетная рамка 8">
            <a:hlinkClick r:id="rId5" action="ppaction://hlinksldjump"/>
          </p:cNvPr>
          <p:cNvSpPr/>
          <p:nvPr/>
        </p:nvSpPr>
        <p:spPr>
          <a:xfrm>
            <a:off x="785814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0" name="Багетная рамка 9">
            <a:hlinkClick r:id="rId6" action="ppaction://hlinksldjump"/>
          </p:cNvPr>
          <p:cNvSpPr/>
          <p:nvPr/>
        </p:nvSpPr>
        <p:spPr>
          <a:xfrm>
            <a:off x="4071934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20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304800" y="1357298"/>
            <a:ext cx="2409812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Географическое положение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357158" y="2428868"/>
            <a:ext cx="2286016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Рельеф. Реки </a:t>
            </a:r>
            <a:endParaRPr lang="ru-RU" sz="24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7" action="ppaction://hlinksldjump"/>
          </p:cNvPr>
          <p:cNvSpPr/>
          <p:nvPr/>
        </p:nvSpPr>
        <p:spPr>
          <a:xfrm>
            <a:off x="2857488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5" name="Багетная рамка 14">
            <a:hlinkClick r:id="rId8" action="ppaction://hlinksldjump"/>
          </p:cNvPr>
          <p:cNvSpPr/>
          <p:nvPr/>
        </p:nvSpPr>
        <p:spPr>
          <a:xfrm>
            <a:off x="407193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6" name="Багетная рамка 15">
            <a:hlinkClick r:id="rId9" action="ppaction://hlinksldjump"/>
          </p:cNvPr>
          <p:cNvSpPr/>
          <p:nvPr/>
        </p:nvSpPr>
        <p:spPr>
          <a:xfrm>
            <a:off x="528638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7" name="Багетная рамка 16">
            <a:hlinkClick r:id="rId10" action="ppaction://hlinksldjump"/>
          </p:cNvPr>
          <p:cNvSpPr/>
          <p:nvPr/>
        </p:nvSpPr>
        <p:spPr>
          <a:xfrm>
            <a:off x="657226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8" name="Багетная рамка 17">
            <a:hlinkClick r:id="rId11" action="ppaction://hlinksldjump"/>
          </p:cNvPr>
          <p:cNvSpPr/>
          <p:nvPr/>
        </p:nvSpPr>
        <p:spPr>
          <a:xfrm>
            <a:off x="778671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9" name="Багетная рамка 18"/>
          <p:cNvSpPr/>
          <p:nvPr/>
        </p:nvSpPr>
        <p:spPr>
          <a:xfrm>
            <a:off x="357158" y="3500438"/>
            <a:ext cx="2286016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Растения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0" name="Багетная рамка 19">
            <a:hlinkClick r:id="rId12" action="ppaction://hlinksldjump"/>
          </p:cNvPr>
          <p:cNvSpPr/>
          <p:nvPr/>
        </p:nvSpPr>
        <p:spPr>
          <a:xfrm>
            <a:off x="4000496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1" name="Багетная рамка 20">
            <a:hlinkClick r:id="rId13" action="ppaction://hlinksldjump"/>
          </p:cNvPr>
          <p:cNvSpPr/>
          <p:nvPr/>
        </p:nvSpPr>
        <p:spPr>
          <a:xfrm>
            <a:off x="528638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2" name="Багетная рамка 21">
            <a:hlinkClick r:id="rId14" action="ppaction://hlinksldjump"/>
          </p:cNvPr>
          <p:cNvSpPr/>
          <p:nvPr/>
        </p:nvSpPr>
        <p:spPr>
          <a:xfrm>
            <a:off x="6572264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3" name="Багетная рамка 22">
            <a:hlinkClick r:id="rId15" action="ppaction://hlinksldjump"/>
          </p:cNvPr>
          <p:cNvSpPr/>
          <p:nvPr/>
        </p:nvSpPr>
        <p:spPr>
          <a:xfrm>
            <a:off x="7858148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24" name="Багетная рамка 23">
            <a:hlinkClick r:id="rId16" action="ppaction://hlinksldjump"/>
          </p:cNvPr>
          <p:cNvSpPr/>
          <p:nvPr/>
        </p:nvSpPr>
        <p:spPr>
          <a:xfrm>
            <a:off x="278605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5" name="Багетная рамка 24"/>
          <p:cNvSpPr/>
          <p:nvPr/>
        </p:nvSpPr>
        <p:spPr>
          <a:xfrm>
            <a:off x="357158" y="4572008"/>
            <a:ext cx="2286016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Животные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6" name="Багетная рамка 25"/>
          <p:cNvSpPr/>
          <p:nvPr/>
        </p:nvSpPr>
        <p:spPr>
          <a:xfrm>
            <a:off x="304800" y="5715016"/>
            <a:ext cx="2409812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Государства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7" name="Багетная рамка 26">
            <a:hlinkClick r:id="rId17" action="ppaction://hlinksldjump"/>
          </p:cNvPr>
          <p:cNvSpPr/>
          <p:nvPr/>
        </p:nvSpPr>
        <p:spPr>
          <a:xfrm>
            <a:off x="278605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8" name="Багетная рамка 27">
            <a:hlinkClick r:id="rId18" action="ppaction://hlinksldjump"/>
          </p:cNvPr>
          <p:cNvSpPr/>
          <p:nvPr/>
        </p:nvSpPr>
        <p:spPr>
          <a:xfrm>
            <a:off x="4000496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9" name="Багетная рамка 28">
            <a:hlinkClick r:id="rId19" action="ppaction://hlinksldjump"/>
          </p:cNvPr>
          <p:cNvSpPr/>
          <p:nvPr/>
        </p:nvSpPr>
        <p:spPr>
          <a:xfrm>
            <a:off x="278605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0" name="Багетная рамка 29">
            <a:hlinkClick r:id="rId20" action="ppaction://hlinksldjump"/>
          </p:cNvPr>
          <p:cNvSpPr/>
          <p:nvPr/>
        </p:nvSpPr>
        <p:spPr>
          <a:xfrm>
            <a:off x="4000496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1" name="Багетная рамка 30">
            <a:hlinkClick r:id="rId21" action="ppaction://hlinksldjump"/>
          </p:cNvPr>
          <p:cNvSpPr/>
          <p:nvPr/>
        </p:nvSpPr>
        <p:spPr>
          <a:xfrm>
            <a:off x="528638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2" name="Багетная рамка 31">
            <a:hlinkClick r:id="rId22" action="ppaction://hlinksldjump"/>
          </p:cNvPr>
          <p:cNvSpPr/>
          <p:nvPr/>
        </p:nvSpPr>
        <p:spPr>
          <a:xfrm>
            <a:off x="528638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3" name="Багетная рамка 32">
            <a:hlinkClick r:id="rId23" action="ppaction://hlinksldjump"/>
          </p:cNvPr>
          <p:cNvSpPr/>
          <p:nvPr/>
        </p:nvSpPr>
        <p:spPr>
          <a:xfrm>
            <a:off x="6572264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4" name="Багетная рамка 33">
            <a:hlinkClick r:id="rId24" action="ppaction://hlinksldjump"/>
          </p:cNvPr>
          <p:cNvSpPr/>
          <p:nvPr/>
        </p:nvSpPr>
        <p:spPr>
          <a:xfrm>
            <a:off x="6572264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5" name="Багетная рамка 34">
            <a:hlinkClick r:id="rId25" action="ppaction://hlinksldjump"/>
          </p:cNvPr>
          <p:cNvSpPr/>
          <p:nvPr/>
        </p:nvSpPr>
        <p:spPr>
          <a:xfrm>
            <a:off x="7858148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6" name="Багетная рамка 35">
            <a:hlinkClick r:id="rId26" action="ppaction://hlinksldjump"/>
          </p:cNvPr>
          <p:cNvSpPr/>
          <p:nvPr/>
        </p:nvSpPr>
        <p:spPr>
          <a:xfrm>
            <a:off x="7858148" y="4572008"/>
            <a:ext cx="1143008" cy="85725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7" name="Управляющая кнопка: документ 36">
            <a:hlinkClick r:id="" action="ppaction://noaction" highlightClick="1"/>
          </p:cNvPr>
          <p:cNvSpPr/>
          <p:nvPr/>
        </p:nvSpPr>
        <p:spPr>
          <a:xfrm>
            <a:off x="357158" y="500042"/>
            <a:ext cx="500066" cy="57150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Управляющая кнопка: возврат 38">
            <a:hlinkClick r:id="" action="ppaction://hlinkshowjump?jump=endshow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</a:t>
            </a:r>
            <a:r>
              <a:rPr lang="ru-RU" sz="2400" b="1" i="1" dirty="0" smtClean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Какие океаны омывают Африку?</a:t>
            </a:r>
            <a:endParaRPr lang="ru-RU" sz="2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2857496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Какие океаны омывают Африку?</a:t>
            </a:r>
            <a:endParaRPr lang="ru-RU" sz="24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139952" y="5643578"/>
            <a:ext cx="3384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Атлантический, Индийский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3" name="Picture 2" descr="https://www.sharada.ru/_mod_files/ce_images/portfolio/2p2dj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69027"/>
            <a:ext cx="3960440" cy="484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Какой пролив отделяет от материка остров Мадагаскар?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915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51923"/>
            <a:ext cx="8686800" cy="5149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Какой пролив отделяет от материка остров Мадагаскар?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12775" y="6121131"/>
            <a:ext cx="4562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0033CC"/>
                </a:solidFill>
              </a:rPr>
              <a:t>Мозамбикский</a:t>
            </a:r>
            <a:r>
              <a:rPr lang="ru-RU" sz="3200" b="1" i="1" dirty="0" smtClean="0">
                <a:solidFill>
                  <a:srgbClr val="0033CC"/>
                </a:solidFill>
              </a:rPr>
              <a:t> пролив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5" name="AutoShape 6" descr="https://institut-clinic.ru/wp-content/uploads/2020/06/2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https://institut-clinic.ru/wp-content/uploads/2020/06/2-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xn--d1ahbkkp1a5gd.xn--p1ai/wp-content/uploads/2019/12/81d9e9398f98a8273a327bdf740d995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 descr="https://informing.ru/uploads/posts/rss/1620117770_12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9917"/>
            <a:ext cx="4122957" cy="27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news.com/tn/50/upload/post/2020/11/21/136468847/de59a069b7a9ec0bee44c4b2654ef95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446" y="2564904"/>
            <a:ext cx="444758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>
                <a:solidFill>
                  <a:srgbClr val="05AB0D"/>
                </a:solidFill>
              </a:rPr>
              <a:t>Какое море отделяет Африку от Аравийского полуострова?</a:t>
            </a:r>
            <a:endParaRPr lang="ru-RU" sz="28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784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rgbClr val="05AB0D"/>
                </a:solidFill>
              </a:rPr>
              <a:t>Какое море отделяет Африку от Аравийского полуострова?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843808" y="6121131"/>
            <a:ext cx="2931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Красное море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3074" name="Picture 2" descr="http://rasfokus.ru/images/photos/medium/76d94282e247b8c1140f4ff18fd718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698" y="1956048"/>
            <a:ext cx="6160028" cy="409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32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Какие острова находятся у северо-западной оконечности Африки?</a:t>
            </a:r>
            <a:endParaRPr lang="ru-RU" altLang="ru-RU" sz="2400" dirty="0" smtClean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7847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>
                <a:solidFill>
                  <a:srgbClr val="333333"/>
                </a:solidFill>
                <a:latin typeface="Comic Sans MS" pitchFamily="66" charset="0"/>
              </a:rPr>
              <a:t>Какие острова находятся у северо-западной оконечности Африки?</a:t>
            </a:r>
            <a:endParaRPr lang="ru-RU" altLang="ru-RU" sz="2400" dirty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71800" y="600076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Канарские острова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vsegda-pomnim.com/uploads/posts/2022-03/1648617907_26-vsegda-pomnim-com-p-ostrov-tenerife-kanarskie-ostrova-ispaniya-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338" y="1928879"/>
            <a:ext cx="3294112" cy="407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travelask.ru/system/embedded_map_attachments/files/000/001/585/original/%D0%9A%D0%B0%D0%BD%D0%B0%D1%80%D1%81%D0%BA%D0%B8%D0%B5_%D0%BE%D1%81%D1%82%D1%80%D0%BE%D0%B2%D0%B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348880"/>
            <a:ext cx="3731245" cy="373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Какой перешеек соединяет Африку и Европу?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64331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3200" b="1" i="1" dirty="0">
                <a:solidFill>
                  <a:srgbClr val="05AB0D"/>
                </a:solidFill>
              </a:rPr>
              <a:t>Географическое положение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Какой перешеек соединяет Африку и Европу?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95736" y="6000769"/>
            <a:ext cx="4090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Суэцкий перешеек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2" name="Picture 2" descr="https://travelask.ru/system/images/files/001/092/767/wysiwyg/item_123.png?15275870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4" y="1425029"/>
            <a:ext cx="78105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</a:t>
            </a:r>
            <a:r>
              <a:rPr lang="ru-RU" sz="4000" b="1" i="1" cap="none" dirty="0" smtClean="0">
                <a:solidFill>
                  <a:srgbClr val="0033CC"/>
                </a:solidFill>
                <a:effectLst/>
                <a:latin typeface="+mn-lt"/>
              </a:rPr>
              <a:t>Рельеф. Реки. Озера. 10 баллов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598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Как называется самая длинная река Африки и мира?</a:t>
            </a:r>
            <a:endParaRPr lang="ru-RU" sz="36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768346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Рельеф. Реки.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Озера.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10 баллов</a:t>
            </a:r>
            <a:endParaRPr lang="ru-RU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67744" y="574904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600" b="1" i="1" dirty="0" smtClean="0">
                <a:solidFill>
                  <a:srgbClr val="FF0000"/>
                </a:solidFill>
              </a:rPr>
              <a:t>Нил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1115616" y="1052737"/>
            <a:ext cx="7875984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/>
              <a:t>Как называется самая длинная река Африки и мира?</a:t>
            </a:r>
          </a:p>
          <a:p>
            <a:endParaRPr lang="ru-RU" dirty="0"/>
          </a:p>
        </p:txBody>
      </p:sp>
      <p:pic>
        <p:nvPicPr>
          <p:cNvPr id="6146" name="Picture 2" descr="https://vsegda-pomnim.com/uploads/posts/2022-03/1647075718_28-vsegda-pomnim-com-p-reka-nila-foto-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85083"/>
            <a:ext cx="5112568" cy="377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Рельеф. Реки.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Озера. 20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500063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50030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3853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Горы на юго-востоке материка</a:t>
            </a:r>
            <a:endParaRPr lang="ru-RU" sz="3200" b="1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Рельеф. Реки.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Озера. 20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7891" y="6049693"/>
            <a:ext cx="3731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  </a:t>
            </a:r>
            <a:r>
              <a:rPr lang="ru-RU" sz="3200" b="1" i="1" dirty="0" smtClean="0">
                <a:solidFill>
                  <a:srgbClr val="002060"/>
                </a:solidFill>
              </a:rPr>
              <a:t>Драконовы горы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1285860"/>
            <a:ext cx="628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Горы на юго-востоке материка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8991599" y="5805264"/>
            <a:ext cx="152399" cy="274861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7172" name="Picture 4" descr="https://vsegda-pomnim.com/uploads/posts/2022-04/1650920100_4-vsegda-pomnim-com-p-drakonovi-gori-foto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815" y="1884955"/>
            <a:ext cx="5612326" cy="405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79866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</a:t>
            </a:r>
            <a:r>
              <a:rPr lang="ru-RU" sz="3200" b="1" i="1" cap="none" dirty="0">
                <a:solidFill>
                  <a:srgbClr val="0033CC"/>
                </a:solidFill>
                <a:effectLst/>
              </a:rPr>
              <a:t>Рельеф. Реки</a:t>
            </a:r>
            <a:r>
              <a:rPr lang="ru-RU" sz="3200" b="1" i="1" cap="none" dirty="0" smtClean="0">
                <a:solidFill>
                  <a:srgbClr val="0033CC"/>
                </a:solidFill>
                <a:effectLst/>
              </a:rPr>
              <a:t>. Озера.  30 </a:t>
            </a:r>
            <a:r>
              <a:rPr lang="ru-RU" sz="3200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Назовите самое крупное озеро Африки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416"/>
            <a:ext cx="8686800" cy="129540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FFFF00"/>
                </a:solidFill>
              </a:rPr>
              <a:t>        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Рельеф. Реки.  </a:t>
            </a:r>
            <a:r>
              <a:rPr lang="ru-RU" sz="4000" b="1" i="1" cap="none" dirty="0" smtClean="0">
                <a:solidFill>
                  <a:srgbClr val="0033CC"/>
                </a:solidFill>
                <a:effectLst/>
              </a:rPr>
              <a:t>30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7811"/>
            <a:ext cx="8553480" cy="42114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Назовите самое крупное озеро Африки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81342" y="6027181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</a:t>
            </a:r>
            <a:r>
              <a:rPr lang="ru-RU" sz="3200" b="1" i="1" dirty="0" smtClean="0">
                <a:solidFill>
                  <a:srgbClr val="002060"/>
                </a:solidFill>
              </a:rPr>
              <a:t>Виктория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194" name="Picture 2" descr="https://vsegda-pomnim.com/uploads/posts/2022-04/1648762049_25-vsegda-pomnim-com-p-ozero-viktoriya-v-afrike-foto-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5" y="1815727"/>
            <a:ext cx="6261090" cy="417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Рельеф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. Реки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. Озера.  40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Куда впадает река Нигер?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dirty="0" smtClean="0">
                <a:solidFill>
                  <a:srgbClr val="FFFF00"/>
                </a:solidFill>
              </a:rPr>
              <a:t>  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Рельеф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. Реки.  40 баллов</a:t>
            </a:r>
            <a:endParaRPr lang="ru-RU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Куда впадает река Нигер?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9752" y="6000768"/>
            <a:ext cx="3518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Гвинейский залив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218" name="Picture 2" descr="https://www.second-river-niger-bridge.com/img/gallery/second-niger-bridge-impression_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65648"/>
            <a:ext cx="6349645" cy="35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04568" cy="1142984"/>
          </a:xfrm>
        </p:spPr>
        <p:txBody>
          <a:bodyPr>
            <a:normAutofit/>
          </a:bodyPr>
          <a:lstStyle/>
          <a:p>
            <a:r>
              <a:rPr lang="ru-RU" b="1" i="1" cap="none" dirty="0">
                <a:solidFill>
                  <a:srgbClr val="0033CC"/>
                </a:solidFill>
                <a:effectLst/>
              </a:rPr>
              <a:t>Рельеф. Реки. 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50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На какой реке находится водопад Виктория?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14285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</a:t>
            </a:r>
            <a:endParaRPr lang="ru-RU" sz="4000" dirty="0"/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85749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142984"/>
          </a:xfrm>
        </p:spPr>
        <p:txBody>
          <a:bodyPr>
            <a:normAutofit/>
          </a:bodyPr>
          <a:lstStyle/>
          <a:p>
            <a:r>
              <a:rPr lang="ru-RU" b="1" i="1" cap="none" dirty="0">
                <a:solidFill>
                  <a:srgbClr val="0033CC"/>
                </a:solidFill>
                <a:effectLst/>
              </a:rPr>
              <a:t>Рельеф. Реки. 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50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баллов</a:t>
            </a:r>
            <a:endParaRPr lang="ru-RU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2844" y="1055003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На какой реке находится водопад Виктория?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9256" y="6165851"/>
            <a:ext cx="3445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Река Замбези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5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     </a:t>
            </a:r>
            <a:endParaRPr lang="ru-RU" sz="4400" dirty="0"/>
          </a:p>
        </p:txBody>
      </p:sp>
      <p:sp>
        <p:nvSpPr>
          <p:cNvPr id="4" name="AutoShape 2" descr="http://zabavniks.com/wp-content/uploads/vodopad_Viktoriya_11_301629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4" name="Picture 4" descr="http://zabavniks.com/wp-content/uploads/vodopad_Viktoriya_6_301629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691219" cy="44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</a:t>
            </a:r>
            <a:r>
              <a:rPr lang="ru-RU" sz="4000" b="1" dirty="0" smtClean="0">
                <a:solidFill>
                  <a:srgbClr val="00B050"/>
                </a:solidFill>
              </a:rPr>
              <a:t>растения 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  <a:latin typeface="+mn-lt"/>
              </a:rPr>
              <a:t>1о 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  <a:latin typeface="+mn-lt"/>
              </a:rPr>
              <a:t>баллов </a:t>
            </a:r>
            <a:endParaRPr lang="ru-RU" sz="40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В какой природной зоне переплетая деревья, вьются лианы?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2643182"/>
            <a:ext cx="4500594" cy="233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b="1" dirty="0">
                <a:solidFill>
                  <a:srgbClr val="00B050"/>
                </a:solidFill>
              </a:rPr>
              <a:t>растения </a:t>
            </a:r>
            <a:r>
              <a:rPr lang="ru-RU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1о баллов</a:t>
            </a:r>
            <a:r>
              <a:rPr lang="ru-RU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07996"/>
            <a:ext cx="8686800" cy="575000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b="1" dirty="0"/>
              <a:t>В какой природной зоне переплетая деревья, вьются лианы?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marL="0" indent="0" algn="ctr">
              <a:buNone/>
            </a:pPr>
            <a:r>
              <a:rPr lang="ru-RU" sz="3800" b="1" i="1" dirty="0" smtClean="0">
                <a:solidFill>
                  <a:srgbClr val="0033CC"/>
                </a:solidFill>
              </a:rPr>
              <a:t>Тропический лес</a:t>
            </a:r>
            <a:endParaRPr lang="ru-RU" sz="3800" b="1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266" name="Picture 2" descr="https://shudrov.ru/img/201487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881" y="1940142"/>
            <a:ext cx="6043317" cy="403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56616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растения </a:t>
            </a:r>
            <a:r>
              <a:rPr lang="ru-RU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2</a:t>
            </a: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о баллов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5"/>
            <a:ext cx="8686800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Что это за растение?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30280" y="4539565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https://pro-dachnikov.com/uploads/posts/2021-11/1637409797_11-pro-dachnikov-com-p-abaka-rastenie-foto-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16318"/>
            <a:ext cx="4680520" cy="311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растения </a:t>
            </a:r>
            <a:r>
              <a:rPr lang="ru-RU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3</a:t>
            </a: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о </a:t>
            </a:r>
            <a:r>
              <a:rPr lang="ru-RU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баллов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5626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4200" b="1" dirty="0"/>
              <a:t>Что это за растение?</a:t>
            </a:r>
          </a:p>
          <a:p>
            <a:pPr marL="0" indent="0" algn="ctr">
              <a:buNone/>
            </a:pP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3500" b="1" i="1" dirty="0" smtClean="0">
                <a:solidFill>
                  <a:srgbClr val="0033CC"/>
                </a:solidFill>
              </a:rPr>
              <a:t>Банан</a:t>
            </a:r>
            <a:endParaRPr lang="ru-RU" sz="35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314" name="Picture 2" descr="https://i.onthe.io/0fgjhs23snu2kutp7.6a5999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63377"/>
            <a:ext cx="6054018" cy="403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Крупное дерево, растущее в саванне, имеет </a:t>
            </a:r>
            <a:r>
              <a:rPr lang="ru-RU" sz="2400" b="1" dirty="0"/>
              <a:t>очень </a:t>
            </a:r>
            <a:r>
              <a:rPr lang="ru-RU" sz="2400" b="1" dirty="0" smtClean="0"/>
              <a:t>толстый </a:t>
            </a:r>
            <a:r>
              <a:rPr lang="ru-RU" sz="2400" b="1" dirty="0" smtClean="0"/>
              <a:t>ствол. Молодые листья отваривают и едят, из сырых плодов готовят напиток, похожий на лимонад. В полых стволах этого дерева устраивают склады, жилища.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360426" y="35871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39552" y="142852"/>
            <a:ext cx="6113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B050"/>
                </a:solidFill>
              </a:rPr>
              <a:t>растения </a:t>
            </a:r>
            <a:r>
              <a:rPr lang="ru-RU" sz="5400" b="1" i="1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</a:rPr>
              <a:t>3о </a:t>
            </a:r>
            <a:r>
              <a:rPr lang="ru-RU" sz="5400" b="1" i="1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</a:rPr>
              <a:t>баллов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182"/>
            <a:ext cx="8686800" cy="56751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/>
              <a:t>Крупное дерево, растущее в саванне, имеет очень толстый ствол. Молодые листья отваривают и едят, из сырых плодов готовят напиток, похожий на лимонад. В полых стволах этого дерева устраивают склады, жилища.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Баобаб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142852"/>
            <a:ext cx="6723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B050"/>
                </a:solidFill>
              </a:rPr>
              <a:t>растения </a:t>
            </a:r>
            <a:r>
              <a:rPr lang="ru-RU" sz="5400" b="1" i="1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</a:rPr>
              <a:t>3о </a:t>
            </a:r>
            <a:r>
              <a:rPr lang="ru-RU" sz="5400" b="1" i="1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</a:rPr>
              <a:t>баллов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338" name="Picture 2" descr="https://pro-dachnikov.com/uploads/posts/2021-11/1637980593_88-pro-dachnikov-com-p-baobab-foto-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" y="2379629"/>
            <a:ext cx="4536420" cy="302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vsegda-pomnim.com/uploads/posts/2022-04/1649566813_51-vsegda-pomnim-com-p-samoe-bolshoe-derevo-v-mire-baobab-foto-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336" y="2214538"/>
            <a:ext cx="2943361" cy="36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7"/>
            <a:ext cx="8686800" cy="1157323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dirty="0">
                <a:solidFill>
                  <a:srgbClr val="00B050"/>
                </a:solidFill>
              </a:rPr>
              <a:t>растения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4</a:t>
            </a:r>
            <a:r>
              <a:rPr lang="ru-RU" sz="5400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о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баллов</a:t>
            </a:r>
            <a:r>
              <a:rPr lang="ru-RU" sz="54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54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/>
              <a:t>Узнай дерево. В какой природной зоне оно растет?</a:t>
            </a:r>
            <a:endParaRPr lang="ru-RU" sz="2800" b="1" dirty="0" smtClean="0"/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43337" y="177281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https://vsegda-pomnim.com/uploads/posts/2022-04/1649559863_5-vsegda-pomnim-com-p-afrikanskie-derevya-foto-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72" y="2060848"/>
            <a:ext cx="4325631" cy="432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564278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dirty="0">
                <a:solidFill>
                  <a:srgbClr val="00B050"/>
                </a:solidFill>
              </a:rPr>
              <a:t>растения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4</a:t>
            </a:r>
            <a:r>
              <a:rPr lang="ru-RU" sz="5400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о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баллов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>
          <a:xfrm>
            <a:off x="313429" y="980728"/>
            <a:ext cx="8686800" cy="560427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/>
              <a:t>Узнай дерево. В какой природной зоне оно растет?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475656" y="6267640"/>
            <a:ext cx="6003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Зонтичная акация в саванне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6386" name="Picture 2" descr="https://druzhniy-center.ru/wp-content/uploads/9/6/a/96a1d9b47b42b3a32b1e40bf9ede1e4c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59" y="1476674"/>
            <a:ext cx="6215363" cy="466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dirty="0">
                <a:solidFill>
                  <a:srgbClr val="00B050"/>
                </a:solidFill>
              </a:rPr>
              <a:t>растения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5</a:t>
            </a:r>
            <a:r>
              <a:rPr lang="ru-RU" sz="5400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о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баллов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/>
              <a:t>Необычное растение-осьминог, растущее в пустыне. Дерево-карлик.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30570" y="263879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https://pro-dachnikov.com/uploads/posts/2021-11/1638027190_12-pro-dachnikov-com-p-velvichiya-foto-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03" y="3140968"/>
            <a:ext cx="4625770" cy="308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190" y="260649"/>
            <a:ext cx="8686800" cy="453708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dirty="0">
                <a:solidFill>
                  <a:srgbClr val="00B050"/>
                </a:solidFill>
              </a:rPr>
              <a:t>растения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5</a:t>
            </a:r>
            <a:r>
              <a:rPr lang="ru-RU" sz="5400" b="1" i="1" cap="none" dirty="0" smtClean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о </a:t>
            </a:r>
            <a:r>
              <a:rPr lang="ru-RU" sz="5400" b="1" i="1" cap="none" dirty="0">
                <a:ln>
                  <a:solidFill>
                    <a:schemeClr val="accent2"/>
                  </a:solidFill>
                </a:ln>
                <a:solidFill>
                  <a:srgbClr val="00B050"/>
                </a:solidFill>
                <a:effectLst/>
              </a:rPr>
              <a:t>баллов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7" y="714357"/>
            <a:ext cx="9323752" cy="5955003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2600" b="1" dirty="0" smtClean="0"/>
          </a:p>
          <a:p>
            <a:pPr algn="ctr"/>
            <a:r>
              <a:rPr lang="ru-RU" sz="2800" b="1" dirty="0" smtClean="0"/>
              <a:t>Необычное </a:t>
            </a:r>
            <a:r>
              <a:rPr lang="ru-RU" sz="2800" b="1" dirty="0"/>
              <a:t>растение-осьминог, растущее в пустыне. Дерево-карлик.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Вельвичия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6" name="Picture 4" descr="https://pro-dachnikov.com/uploads/posts/2021-11/1638027192_8-pro-dachnikov-com-p-velvichiya-foto-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238" y="1931335"/>
            <a:ext cx="6336704" cy="400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Самое быстрое животное, обитающее в саванне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6538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2662"/>
            <a:ext cx="8686800" cy="47874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Самое быстрое животное, обитающее в саванне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1194" y="5970145"/>
            <a:ext cx="771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Гепард</a:t>
            </a:r>
            <a:endParaRPr lang="ru-RU" sz="3200" b="1" i="1" dirty="0" smtClean="0">
              <a:solidFill>
                <a:srgbClr val="0033CC"/>
              </a:solidFill>
            </a:endParaRPr>
          </a:p>
        </p:txBody>
      </p:sp>
      <p:pic>
        <p:nvPicPr>
          <p:cNvPr id="19458" name="Picture 2" descr="http://mtdata.ru/u9/photo3E6A/20531437627-0/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670" y="1909438"/>
            <a:ext cx="6091059" cy="406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231896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7000" b="1" dirty="0" smtClean="0"/>
              <a:t>Самая большая обезьяна, живущая в труднодоступных местах</a:t>
            </a:r>
            <a:endParaRPr lang="ru-RU" sz="70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lvl="8" algn="ctr"/>
            <a:r>
              <a:rPr lang="ru-RU" sz="600" b="1" dirty="0" smtClean="0">
                <a:hlinkClick r:id="rId3" action="ppaction://hlinksldjump"/>
              </a:rPr>
              <a:t> </a:t>
            </a:r>
            <a:endParaRPr lang="ru-RU" sz="600" b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9644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9480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Самая большая обезьяна, живущая в труднодоступных местах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2494598" y="5796553"/>
            <a:ext cx="3949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Горилла</a:t>
            </a:r>
            <a:endParaRPr lang="ru-RU" sz="3200" b="1" i="1" dirty="0" smtClean="0">
              <a:solidFill>
                <a:srgbClr val="0033CC"/>
              </a:solidFill>
            </a:endParaRPr>
          </a:p>
        </p:txBody>
      </p:sp>
      <p:pic>
        <p:nvPicPr>
          <p:cNvPr id="20482" name="Picture 2" descr="https://cherepah.ru/wp-content/uploads/8/a/9/8a9a955aa2d2aa7d08f30343197ddac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52" y="1818927"/>
            <a:ext cx="7071334" cy="397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11398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У каких животных люди специально спиливают рог, чтобы их спасти от браконьеров?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7171"/>
            <a:ext cx="8976970" cy="838200"/>
          </a:xfrm>
        </p:spPr>
        <p:txBody>
          <a:bodyPr>
            <a:normAutofit fontScale="90000"/>
          </a:bodyPr>
          <a:lstStyle/>
          <a:p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45372"/>
            <a:ext cx="8686800" cy="50347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У каких животных люди специально спиливают рог, чтобы их спасти от браконьеров?</a:t>
            </a:r>
          </a:p>
          <a:p>
            <a:pPr marL="0" indent="0" algn="ctr">
              <a:buNone/>
            </a:pP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75856" y="5940569"/>
            <a:ext cx="205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Носорог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2530" name="Picture 2" descr="https://placepic.ru/wp-content/uploads/2019/06/kartinki24_ru_rhinoceros_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736" y="1947758"/>
            <a:ext cx="6388497" cy="399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115616" y="1295401"/>
            <a:ext cx="767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Как называется семья львов?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7" y="0"/>
            <a:ext cx="9205947" cy="62068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201421" y="764704"/>
            <a:ext cx="8626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Как называется семья львов?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3452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 smtClean="0">
              <a:solidFill>
                <a:srgbClr val="0033CC"/>
              </a:solidFill>
            </a:endParaRPr>
          </a:p>
          <a:p>
            <a:r>
              <a:rPr lang="ru-RU" sz="3200" b="1" i="1" dirty="0" err="1" smtClean="0">
                <a:solidFill>
                  <a:srgbClr val="0033CC"/>
                </a:solidFill>
              </a:rPr>
              <a:t>Прайд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3" name="AutoShape 2" descr="https://planetanimal.ru/wp-content/uploads/2021/01/gruppa-jpg-1024x576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planetanimal.ru/wp-content/uploads/2021/01/gruppa-jpg-1024x576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0" name="Picture 6" descr="https://avatars.dzeninfra.ru/get-zen_doc/5250440/pub_60ecfbbc56c65a408c355ea2_60ed00dd53c91d0b8a2605ab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0" y="1483337"/>
            <a:ext cx="6105347" cy="457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0267"/>
            <a:ext cx="8686800" cy="83682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27096"/>
            <a:ext cx="8686800" cy="1061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Узнайте животных. В каких природных зонах они обитают?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48233" y="1303503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https://w-sail.com/wp-content/uploads/2019/09/lis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72272"/>
            <a:ext cx="3954556" cy="263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s://i.artfile.ru/3464x2309_611621_%5bwww.ArtFile.ru%5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22" y="3331999"/>
            <a:ext cx="3948972" cy="263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0267"/>
            <a:ext cx="8686800" cy="674437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11710"/>
            <a:ext cx="8686800" cy="52684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Узнайте животных. В каких природных зонах они обитают?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5911176"/>
            <a:ext cx="8123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sz="3200" b="1" i="1" dirty="0" err="1" smtClean="0">
                <a:solidFill>
                  <a:srgbClr val="0033CC"/>
                </a:solidFill>
              </a:rPr>
              <a:t>Фенек</a:t>
            </a:r>
            <a:r>
              <a:rPr lang="ru-RU" sz="3200" b="1" i="1" dirty="0" smtClean="0">
                <a:solidFill>
                  <a:srgbClr val="0033CC"/>
                </a:solidFill>
              </a:rPr>
              <a:t> -пустыня. Антилопа-гну - саванна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4" name="AutoShape 4" descr="https://ostrovrusa.ru/wp-content/uploads/2019/10/blobid15702853288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https://ostrovrusa.ru/wp-content/uploads/2019/10/blobid157028532887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 descr="https://coolwallpapers.me/picsup/1265645-wildebeest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https://zabavniks.com/wp-content/uploads/antilopa_gnu_2_2316035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2" name="Picture 6" descr="https://cdn.fishki.net/upload/post/201405/26/1272391/img_16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26" y="1484784"/>
            <a:ext cx="4132408" cy="275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https://mtdata.ru/u21/photo571D/20980708735-0/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5" y="2955180"/>
            <a:ext cx="4493115" cy="276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4400" b="1" i="1" cap="none" dirty="0" smtClean="0">
                <a:ln w="11430"/>
                <a:solidFill>
                  <a:schemeClr val="tx1"/>
                </a:solidFill>
                <a:effectLst/>
                <a:latin typeface="+mn-lt"/>
              </a:rPr>
              <a:t>Государства Африки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Столицей какого государства является город Каир?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24288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36004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 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832648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4000" b="1" dirty="0"/>
              <a:t>Столицей какого государства является город Каир?</a:t>
            </a:r>
          </a:p>
          <a:p>
            <a:pPr marL="0" indent="0" algn="ctr">
              <a:buNone/>
            </a:pPr>
            <a:endParaRPr lang="ru-RU" sz="40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77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7700" b="1" i="1" dirty="0" smtClean="0">
                <a:solidFill>
                  <a:srgbClr val="0033CC"/>
                </a:solidFill>
              </a:rPr>
              <a:t>Египет</a:t>
            </a:r>
            <a:endParaRPr lang="ru-RU" sz="77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Столицей какого государства является город Каир?</a:t>
            </a:r>
          </a:p>
        </p:txBody>
      </p:sp>
      <p:pic>
        <p:nvPicPr>
          <p:cNvPr id="25602" name="Picture 2" descr="https://lative-oboi.ru/image/catalog/pinegin/lesiderevja/gorodaistrany/egipet/31323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55" y="1628800"/>
            <a:ext cx="7753334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Столица Нигерии</a:t>
            </a:r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01605"/>
            <a:ext cx="8686800" cy="447075"/>
          </a:xfrm>
        </p:spPr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 </a:t>
            </a:r>
            <a:r>
              <a:rPr lang="ru-RU" sz="49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4704"/>
            <a:ext cx="8686800" cy="6093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Столица Нигерии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Абуджа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6626" name="Picture 2" descr="https://sheltersuites.com/wp-content/uploads/2017/03/abuja-sk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452455" cy="430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Эфиопия – родина этого напитка. </a:t>
            </a:r>
            <a:r>
              <a:rPr lang="ru-RU" b="1" dirty="0" smtClean="0"/>
              <a:t>Многие страны Африки экспортируют его в другие государства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27784" y="3817143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41840"/>
            <a:ext cx="8686800" cy="522864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11914"/>
            <a:ext cx="8686800" cy="584608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/>
              <a:t>Эфиопия – родина этого напитка. Многие страны Африки экспортируют его в другие </a:t>
            </a:r>
            <a:r>
              <a:rPr lang="ru-RU" sz="2400" b="1" dirty="0" smtClean="0"/>
              <a:t>государства.</a:t>
            </a:r>
            <a:endParaRPr lang="ru-RU" sz="2400" b="1" dirty="0"/>
          </a:p>
          <a:p>
            <a:pPr algn="ctr"/>
            <a:endParaRPr lang="ru-RU" sz="24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Кофе</a:t>
            </a:r>
            <a:endParaRPr lang="ru-RU" b="1" dirty="0"/>
          </a:p>
          <a:p>
            <a:pPr algn="ctr"/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7650" name="Picture 2" descr="https://about-tea.ru/wp-content/uploads/d/4/5/d450418069e6b3372ca5896d60d7b3eb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9940"/>
            <a:ext cx="3643404" cy="24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s://about-tea.ru/wp-content/uploads/b/2/9/b291078fd8507720cde94da620b409b9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901" y="1719940"/>
            <a:ext cx="3591831" cy="211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https://about-tea.ru/wp-content/uploads/2/3/7/2373d50a130a95f6c0882bce672f5b6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787" y="3934957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87646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Это самое экономически развитое государство Африки.  Главные реки страны – Оранжевая и Лимпопо.  Здесь нет единой столицы.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62068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836712"/>
            <a:ext cx="8712968" cy="60212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Это самое экономически развитое государство Африки.  Главные реки страны – Оранжевая и Лимпопо.  Здесь нет единой столицы.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Южно-Африканская республика (ЮАР)</a:t>
            </a:r>
            <a:endParaRPr lang="ru-RU" b="1" dirty="0"/>
          </a:p>
        </p:txBody>
      </p:sp>
      <p:pic>
        <p:nvPicPr>
          <p:cNvPr id="28676" name="Picture 4" descr="https://gallery.forum-grad.ru/files/7/8/7/3/2/one-and-only-cape-town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1" y="1737031"/>
            <a:ext cx="3275028" cy="218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https://i.pinimg.com/originals/0e/ac/38/0eac3809b15e5d088a952341dc2998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0" y="1481400"/>
            <a:ext cx="3696937" cy="246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8" descr="https://finobzor.ru/uploads/posts/2018-12/1544004302_y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98576"/>
            <a:ext cx="3542782" cy="199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2" name="Picture 10" descr="https://pressa.tv/uploads/posts/2018-08/1533382781_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81400"/>
            <a:ext cx="3845325" cy="255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</a:t>
            </a:r>
            <a:r>
              <a:rPr lang="ru-RU" sz="4000" b="1" i="1" cap="none" dirty="0" smtClean="0">
                <a:ln w="11430"/>
                <a:solidFill>
                  <a:schemeClr val="tx1"/>
                </a:solidFill>
                <a:effectLst/>
              </a:rPr>
              <a:t>Африки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964488" cy="4877164"/>
          </a:xfrm>
        </p:spPr>
        <p:txBody>
          <a:bodyPr>
            <a:normAutofit/>
          </a:bodyPr>
          <a:lstStyle/>
          <a:p>
            <a:r>
              <a:rPr lang="ru-RU" sz="2000" b="1" dirty="0"/>
              <a:t>Это государство омывает Индийский океан. Это страна великих африканских озер и гор. На севере страны возвышается гора Килиманджаро. Здесь в национальных парках Серенгети и </a:t>
            </a:r>
            <a:r>
              <a:rPr lang="ru-RU" sz="2000" b="1" dirty="0" err="1"/>
              <a:t>Нгоронгоро</a:t>
            </a:r>
            <a:r>
              <a:rPr lang="ru-RU" sz="2000" b="1" dirty="0"/>
              <a:t> в естественных условиях живут многие обитатели саванн (слоны, жирафы, буйволы</a:t>
            </a:r>
            <a:r>
              <a:rPr lang="ru-RU" sz="2000" b="1" dirty="0" smtClean="0"/>
              <a:t>, зебры, антилопы  и др.)</a:t>
            </a:r>
            <a:endParaRPr lang="ru-RU" sz="20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19672" y="414908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96064" cy="72008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chemeClr val="tx1"/>
                </a:solidFill>
                <a:effectLst/>
              </a:rPr>
              <a:t>Государства Африки</a:t>
            </a:r>
            <a:r>
              <a:rPr lang="ru-RU" sz="6600" b="1" i="1" cap="none" dirty="0">
                <a:ln w="11430"/>
                <a:solidFill>
                  <a:schemeClr val="tx1"/>
                </a:solidFill>
                <a:effectLst/>
              </a:rPr>
              <a:t> 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6165304"/>
          </a:xfrm>
        </p:spPr>
        <p:txBody>
          <a:bodyPr>
            <a:normAutofit fontScale="85000" lnSpcReduction="20000"/>
          </a:bodyPr>
          <a:lstStyle/>
          <a:p>
            <a:pPr algn="ctr"/>
            <a:endParaRPr lang="ru-RU" sz="2400" b="1" dirty="0" smtClean="0"/>
          </a:p>
          <a:p>
            <a:r>
              <a:rPr lang="ru-RU" sz="2400" b="1" dirty="0"/>
              <a:t>Это государство омывает Индийский океан. Это страна великих африканских озер и гор. На севере страны возвышается гора Килиманджаро. Здесь в национальных парках Серенгети и </a:t>
            </a:r>
            <a:r>
              <a:rPr lang="ru-RU" sz="2400" b="1" dirty="0" err="1"/>
              <a:t>Нгоронгоро</a:t>
            </a:r>
            <a:r>
              <a:rPr lang="ru-RU" sz="2400" b="1" dirty="0"/>
              <a:t> в естественных условиях живут многие обитатели саванн (слоны, жирафы, буйволы,</a:t>
            </a:r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5100" b="1" i="1" dirty="0" smtClean="0">
                <a:solidFill>
                  <a:srgbClr val="0033CC"/>
                </a:solidFill>
              </a:rPr>
              <a:t>Танзания</a:t>
            </a:r>
            <a:endParaRPr lang="ru-RU" sz="43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9698" name="Picture 2" descr="https://naked-science.ru/wp-content/uploads/2021/12/tanzan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5544616" cy="373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2028</TotalTime>
  <Words>1094</Words>
  <Application>Microsoft Office PowerPoint</Application>
  <PresentationFormat>Экран (4:3)</PresentationFormat>
  <Paragraphs>331</Paragraphs>
  <Slides>53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Calibri</vt:lpstr>
      <vt:lpstr>Comic Sans MS</vt:lpstr>
      <vt:lpstr>Garamond Premr Pro Smbd</vt:lpstr>
      <vt:lpstr>Times New Roman</vt:lpstr>
      <vt:lpstr>Wingdings 2</vt:lpstr>
      <vt:lpstr>Трек</vt:lpstr>
      <vt:lpstr>Интеллектуальная игра</vt:lpstr>
      <vt:lpstr>Правила игры</vt:lpstr>
      <vt:lpstr>Категории вопросов</vt:lpstr>
      <vt:lpstr>        Географическое положение 1о баллов</vt:lpstr>
      <vt:lpstr> Географическое положение 1о баллов</vt:lpstr>
      <vt:lpstr> Географическое положение 2о баллов        </vt:lpstr>
      <vt:lpstr> Географическое положение 2о баллов        </vt:lpstr>
      <vt:lpstr> Географическое положение 3о баллов  </vt:lpstr>
      <vt:lpstr> Географическое положение 3о баллов  </vt:lpstr>
      <vt:lpstr> Географическое положение 4о баллов</vt:lpstr>
      <vt:lpstr>Географическое положение 4о баллов</vt:lpstr>
      <vt:lpstr> Географическое положение 5о баллов </vt:lpstr>
      <vt:lpstr> Географическое положение 5о баллов </vt:lpstr>
      <vt:lpstr>         Рельеф. Реки. Озера. 10 баллов</vt:lpstr>
      <vt:lpstr> Рельеф. Реки. Озера. 10 баллов</vt:lpstr>
      <vt:lpstr> Рельеф. Реки. Озера. 20 баллов</vt:lpstr>
      <vt:lpstr> Рельеф. Реки. Озера. 20 баллов</vt:lpstr>
      <vt:lpstr>      Рельеф. Реки. Озера.  30 баллов</vt:lpstr>
      <vt:lpstr>         Рельеф. Реки.  30 баллов</vt:lpstr>
      <vt:lpstr>    Рельеф. Реки. Озера.  40 баллов</vt:lpstr>
      <vt:lpstr>    Рельеф. Реки.  40 баллов</vt:lpstr>
      <vt:lpstr>Рельеф. Реки.  50 баллов</vt:lpstr>
      <vt:lpstr>Рельеф. Реки.  50 баллов</vt:lpstr>
      <vt:lpstr>             растения 1о баллов </vt:lpstr>
      <vt:lpstr> растения 1о баллов </vt:lpstr>
      <vt:lpstr>  растения 2о баллов </vt:lpstr>
      <vt:lpstr>  растения 3о баллов </vt:lpstr>
      <vt:lpstr>          </vt:lpstr>
      <vt:lpstr>          </vt:lpstr>
      <vt:lpstr>                       растения 4о баллов             </vt:lpstr>
      <vt:lpstr>                       растения 4о баллов            </vt:lpstr>
      <vt:lpstr>                                                  растения 5о баллов      </vt:lpstr>
      <vt:lpstr>                                                  растения 5о баллов      </vt:lpstr>
      <vt:lpstr>Презентация PowerPoint</vt:lpstr>
      <vt:lpstr>Презентация PowerPoint</vt:lpstr>
      <vt:lpstr> </vt:lpstr>
      <vt:lpstr> </vt:lpstr>
      <vt:lpstr>Животные 30 баллов </vt:lpstr>
      <vt:lpstr>Западная Европа 30 баллов </vt:lpstr>
      <vt:lpstr>       Животные 40 баллов</vt:lpstr>
      <vt:lpstr>        Животные 40 баллов</vt:lpstr>
      <vt:lpstr>         Животные 50 баллов</vt:lpstr>
      <vt:lpstr>Животные 50 баллов</vt:lpstr>
      <vt:lpstr>    Государства Африки 10 баллов</vt:lpstr>
      <vt:lpstr> Государства Африки    10 баллов</vt:lpstr>
      <vt:lpstr> Государства Африки 20 баллов</vt:lpstr>
      <vt:lpstr> Государства Африки    20 баллов</vt:lpstr>
      <vt:lpstr> Государства Африки      30 баллов</vt:lpstr>
      <vt:lpstr> Государства Африки      30 баллов</vt:lpstr>
      <vt:lpstr> Государства Африки 40 баллов</vt:lpstr>
      <vt:lpstr> Государства Африки 40 баллов</vt:lpstr>
      <vt:lpstr> Государства Африки 50 баллов</vt:lpstr>
      <vt:lpstr> Государства Африки          50 баллов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232</cp:revision>
  <dcterms:created xsi:type="dcterms:W3CDTF">2011-11-25T05:49:57Z</dcterms:created>
  <dcterms:modified xsi:type="dcterms:W3CDTF">2022-11-27T21:32:52Z</dcterms:modified>
</cp:coreProperties>
</file>