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5"/>
  </p:notesMasterIdLst>
  <p:sldIdLst>
    <p:sldId id="257" r:id="rId2"/>
    <p:sldId id="291" r:id="rId3"/>
    <p:sldId id="258" r:id="rId4"/>
    <p:sldId id="292" r:id="rId5"/>
    <p:sldId id="266" r:id="rId6"/>
    <p:sldId id="267" r:id="rId7"/>
    <p:sldId id="293" r:id="rId8"/>
    <p:sldId id="271" r:id="rId9"/>
    <p:sldId id="294" r:id="rId10"/>
    <p:sldId id="268" r:id="rId11"/>
    <p:sldId id="295" r:id="rId12"/>
    <p:sldId id="270" r:id="rId13"/>
    <p:sldId id="296" r:id="rId14"/>
    <p:sldId id="259" r:id="rId15"/>
    <p:sldId id="297" r:id="rId16"/>
    <p:sldId id="261" r:id="rId17"/>
    <p:sldId id="298" r:id="rId18"/>
    <p:sldId id="262" r:id="rId19"/>
    <p:sldId id="299" r:id="rId20"/>
    <p:sldId id="263" r:id="rId21"/>
    <p:sldId id="300" r:id="rId22"/>
    <p:sldId id="264" r:id="rId23"/>
    <p:sldId id="301" r:id="rId24"/>
    <p:sldId id="273" r:id="rId25"/>
    <p:sldId id="302" r:id="rId26"/>
    <p:sldId id="274" r:id="rId27"/>
    <p:sldId id="303" r:id="rId28"/>
    <p:sldId id="275" r:id="rId29"/>
    <p:sldId id="304" r:id="rId30"/>
    <p:sldId id="276" r:id="rId31"/>
    <p:sldId id="305" r:id="rId32"/>
    <p:sldId id="277" r:id="rId33"/>
    <p:sldId id="306" r:id="rId34"/>
    <p:sldId id="278" r:id="rId35"/>
    <p:sldId id="307" r:id="rId36"/>
    <p:sldId id="279" r:id="rId37"/>
    <p:sldId id="308" r:id="rId38"/>
    <p:sldId id="285" r:id="rId39"/>
    <p:sldId id="309" r:id="rId40"/>
    <p:sldId id="280" r:id="rId41"/>
    <p:sldId id="310" r:id="rId42"/>
    <p:sldId id="281" r:id="rId43"/>
    <p:sldId id="311" r:id="rId44"/>
    <p:sldId id="282" r:id="rId45"/>
    <p:sldId id="312" r:id="rId46"/>
    <p:sldId id="283" r:id="rId47"/>
    <p:sldId id="313" r:id="rId48"/>
    <p:sldId id="286" r:id="rId49"/>
    <p:sldId id="314" r:id="rId50"/>
    <p:sldId id="287" r:id="rId51"/>
    <p:sldId id="315" r:id="rId52"/>
    <p:sldId id="284" r:id="rId53"/>
    <p:sldId id="316" r:id="rId5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BE4245"/>
    <a:srgbClr val="FF33CC"/>
    <a:srgbClr val="FF9966"/>
    <a:srgbClr val="FF9900"/>
    <a:srgbClr val="26C6CA"/>
    <a:srgbClr val="FF66FF"/>
    <a:srgbClr val="FF99CC"/>
    <a:srgbClr val="CCFF99"/>
    <a:srgbClr val="05AB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69" d="100"/>
          <a:sy n="69" d="100"/>
        </p:scale>
        <p:origin x="1428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C11362-B2BE-4B7E-8193-778993545B80}" type="datetimeFigureOut">
              <a:rPr lang="ru-RU" smtClean="0"/>
              <a:pPr/>
              <a:t>20.11.2022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29F2A0-DF1A-4248-8243-9C4B607377D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9F2A0-DF1A-4248-8243-9C4B607377D7}" type="slidenum">
              <a:rPr lang="ru-RU" smtClean="0"/>
              <a:pPr/>
              <a:t>44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9F2A0-DF1A-4248-8243-9C4B607377D7}" type="slidenum">
              <a:rPr lang="ru-RU" smtClean="0"/>
              <a:pPr/>
              <a:t>45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20.11.2022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20.11.2022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20.11.2022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20.11.2022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20.11.2022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20.11.2022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20.11.2022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20.11.2022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20.11.2022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20.11.2022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20.11.2022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0ADEB4B-7414-43CD-A2F5-F1E6C549653D}" type="datetimeFigureOut">
              <a:rPr lang="ru-RU" smtClean="0"/>
              <a:pPr/>
              <a:t>20.11.2022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slide" Target="slide28.xml"/><Relationship Id="rId18" Type="http://schemas.openxmlformats.org/officeDocument/2006/relationships/slide" Target="slide36.xml"/><Relationship Id="rId26" Type="http://schemas.openxmlformats.org/officeDocument/2006/relationships/slide" Target="slide42.xml"/><Relationship Id="rId3" Type="http://schemas.openxmlformats.org/officeDocument/2006/relationships/slide" Target="slide8.xml"/><Relationship Id="rId21" Type="http://schemas.openxmlformats.org/officeDocument/2006/relationships/slide" Target="slide48.xml"/><Relationship Id="rId7" Type="http://schemas.openxmlformats.org/officeDocument/2006/relationships/slide" Target="slide14.xml"/><Relationship Id="rId12" Type="http://schemas.openxmlformats.org/officeDocument/2006/relationships/slide" Target="slide26.xml"/><Relationship Id="rId17" Type="http://schemas.openxmlformats.org/officeDocument/2006/relationships/slide" Target="slide34.xml"/><Relationship Id="rId25" Type="http://schemas.openxmlformats.org/officeDocument/2006/relationships/slide" Target="slide52.xml"/><Relationship Id="rId2" Type="http://schemas.openxmlformats.org/officeDocument/2006/relationships/slide" Target="slide4.xml"/><Relationship Id="rId16" Type="http://schemas.openxmlformats.org/officeDocument/2006/relationships/slide" Target="slide24.xml"/><Relationship Id="rId20" Type="http://schemas.openxmlformats.org/officeDocument/2006/relationships/slide" Target="slide4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slide" Target="slide22.xml"/><Relationship Id="rId24" Type="http://schemas.openxmlformats.org/officeDocument/2006/relationships/slide" Target="slide40.xml"/><Relationship Id="rId5" Type="http://schemas.openxmlformats.org/officeDocument/2006/relationships/slide" Target="slide12.xml"/><Relationship Id="rId15" Type="http://schemas.openxmlformats.org/officeDocument/2006/relationships/slide" Target="slide32.xml"/><Relationship Id="rId23" Type="http://schemas.openxmlformats.org/officeDocument/2006/relationships/slide" Target="slide50.xml"/><Relationship Id="rId10" Type="http://schemas.openxmlformats.org/officeDocument/2006/relationships/slide" Target="slide20.xml"/><Relationship Id="rId19" Type="http://schemas.openxmlformats.org/officeDocument/2006/relationships/slide" Target="slide44.xml"/><Relationship Id="rId4" Type="http://schemas.openxmlformats.org/officeDocument/2006/relationships/slide" Target="slide10.xml"/><Relationship Id="rId9" Type="http://schemas.openxmlformats.org/officeDocument/2006/relationships/slide" Target="slide18.xml"/><Relationship Id="rId14" Type="http://schemas.openxmlformats.org/officeDocument/2006/relationships/slide" Target="slide30.xml"/><Relationship Id="rId22" Type="http://schemas.openxmlformats.org/officeDocument/2006/relationships/slide" Target="slide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slide" Target="slide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slide" Target="slide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slide" Target="slide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slide" Target="slide3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5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gif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4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slide" Target="slide4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4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5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5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cap="none" smtClean="0">
                <a:solidFill>
                  <a:srgbClr val="0033CC"/>
                </a:solidFill>
                <a:effectLst/>
                <a:latin typeface="Times New Roman" pitchFamily="18" charset="0"/>
                <a:cs typeface="Times New Roman" pitchFamily="18" charset="0"/>
              </a:rPr>
              <a:t>Интеллектуальная игра</a:t>
            </a:r>
            <a:endParaRPr lang="ru-RU" sz="3200" b="1" cap="none" dirty="0">
              <a:solidFill>
                <a:srgbClr val="0033CC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57290" y="928670"/>
            <a:ext cx="6660397" cy="381642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 smtClean="0">
              <a:ln w="11430"/>
              <a:solidFill>
                <a:srgbClr val="FF33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8000" b="1" cap="none" spc="50" dirty="0" smtClean="0">
                <a:ln w="11430"/>
                <a:solidFill>
                  <a:srgbClr val="FF33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Своя игра</a:t>
            </a:r>
            <a:endParaRPr lang="ru-RU" sz="8000" b="1" cap="none" spc="50" dirty="0" smtClean="0">
              <a:ln w="11430"/>
              <a:solidFill>
                <a:srgbClr val="FF33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ru-RU" sz="5400" b="1" spc="50" dirty="0" smtClean="0">
              <a:ln w="11430"/>
              <a:solidFill>
                <a:srgbClr val="FF33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ru-RU" sz="5400" b="1" cap="none" spc="50" dirty="0" smtClean="0">
              <a:ln w="11430"/>
              <a:solidFill>
                <a:srgbClr val="FF33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2976" y="4500570"/>
            <a:ext cx="71438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2400" b="1" cap="none" spc="0" dirty="0">
              <a:ln w="1905"/>
              <a:solidFill>
                <a:srgbClr val="00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Autofit/>
          </a:bodyPr>
          <a:lstStyle/>
          <a:p>
            <a:pPr algn="ctr"/>
            <a:r>
              <a:rPr lang="ru-RU" sz="5400" b="1" cap="none" dirty="0" smtClean="0">
                <a:solidFill>
                  <a:srgbClr val="FF33CC"/>
                </a:solidFill>
                <a:effectLst/>
                <a:latin typeface="+mn-lt"/>
              </a:rPr>
              <a:t>Правила игры</a:t>
            </a:r>
            <a:endParaRPr lang="ru-RU" sz="5400" b="1" cap="none" dirty="0">
              <a:solidFill>
                <a:srgbClr val="FF33CC"/>
              </a:solidFill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686800" cy="3929090"/>
          </a:xfrm>
        </p:spPr>
        <p:txBody>
          <a:bodyPr>
            <a:normAutofit fontScale="77500" lnSpcReduction="20000"/>
          </a:bodyPr>
          <a:lstStyle/>
          <a:p>
            <a:r>
              <a:rPr lang="ru-RU" sz="2600" b="1" dirty="0" smtClean="0"/>
              <a:t>В игре могут принимать участие как отдельные игроки (2 и более), так и команды (2 и более).</a:t>
            </a:r>
          </a:p>
          <a:p>
            <a:r>
              <a:rPr lang="ru-RU" sz="2600" b="1" dirty="0" smtClean="0"/>
              <a:t> Право первого хода определяется простой жеребьевкой или считалкой. </a:t>
            </a:r>
          </a:p>
          <a:p>
            <a:r>
              <a:rPr lang="ru-RU" sz="2600" b="1" dirty="0" smtClean="0"/>
              <a:t>Участникам игры для обсуждения предлагают пять тем. В каждой теме по пять вопросов. Вопросы расположены по уровням сложности, каждому уровню сложности присвоены баллы (от 10 до 50).</a:t>
            </a:r>
          </a:p>
          <a:p>
            <a:r>
              <a:rPr lang="ru-RU" sz="2600" b="1" dirty="0" smtClean="0"/>
              <a:t> Игрок (команда), получивший право первого хода, по своему желанию выбирает тему и уровень сложности. </a:t>
            </a:r>
          </a:p>
          <a:p>
            <a:r>
              <a:rPr lang="ru-RU" sz="2600" b="1" dirty="0" smtClean="0"/>
              <a:t>На размышление и обсуждение вопроса дается не более 1 минуты. В том случае, если игрок (команда) не находит ответа или отвечает неправильно, право ответа переходит к соперникам. </a:t>
            </a:r>
          </a:p>
          <a:p>
            <a:r>
              <a:rPr lang="ru-RU" sz="2600" b="1" dirty="0" smtClean="0"/>
              <a:t>Баллы присуждаются игроку (команде), назвавшему правильный ответ. Этот игрок (команда) и получает право следующего хода.</a:t>
            </a:r>
          </a:p>
          <a:p>
            <a:endParaRPr lang="ru-RU" dirty="0">
              <a:latin typeface="Garamond Premr Pro Smbd" pitchFamily="18" charset="0"/>
            </a:endParaRPr>
          </a:p>
        </p:txBody>
      </p:sp>
      <p:pic>
        <p:nvPicPr>
          <p:cNvPr id="4" name="Picture 16" descr="C:\Users\Пользователь\Desktop\с флэшки\tomakov-3 копия.gif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428992" y="4786322"/>
            <a:ext cx="3032915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929058" y="6215082"/>
            <a:ext cx="250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33CC"/>
                </a:solidFill>
              </a:rPr>
              <a:t>Кнопка ответа</a:t>
            </a:r>
            <a:endParaRPr lang="ru-RU" sz="2000" b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solidFill>
              <a:srgbClr val="FF33CC"/>
            </a:solidFill>
          </a:ln>
        </p:spPr>
        <p:txBody>
          <a:bodyPr/>
          <a:lstStyle/>
          <a:p>
            <a:pPr algn="ctr"/>
            <a:r>
              <a:rPr lang="ru-RU" b="1" i="1" cap="none" dirty="0" smtClean="0">
                <a:solidFill>
                  <a:srgbClr val="0033CC"/>
                </a:solidFill>
                <a:effectLst/>
              </a:rPr>
              <a:t>Категории вопросов</a:t>
            </a:r>
            <a:endParaRPr lang="ru-RU" b="1" i="1" cap="none" dirty="0">
              <a:solidFill>
                <a:srgbClr val="0033CC"/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686800" cy="4525963"/>
          </a:xfrm>
        </p:spPr>
        <p:txBody>
          <a:bodyPr/>
          <a:lstStyle/>
          <a:p>
            <a:endParaRPr lang="ru-RU" dirty="0" smtClean="0"/>
          </a:p>
          <a:p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Багетная рамка 4">
            <a:hlinkClick r:id="rId2" action="ppaction://hlinksldjump"/>
          </p:cNvPr>
          <p:cNvSpPr/>
          <p:nvPr/>
        </p:nvSpPr>
        <p:spPr>
          <a:xfrm>
            <a:off x="2857488" y="1357298"/>
            <a:ext cx="1071570" cy="857256"/>
          </a:xfrm>
          <a:prstGeom prst="bevel">
            <a:avLst/>
          </a:prstGeom>
          <a:solidFill>
            <a:srgbClr val="05A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10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7" name="Багетная рамка 6">
            <a:hlinkClick r:id="rId3" action="ppaction://hlinksldjump"/>
          </p:cNvPr>
          <p:cNvSpPr/>
          <p:nvPr/>
        </p:nvSpPr>
        <p:spPr>
          <a:xfrm>
            <a:off x="5357818" y="1357298"/>
            <a:ext cx="1071570" cy="857256"/>
          </a:xfrm>
          <a:prstGeom prst="bevel">
            <a:avLst/>
          </a:prstGeom>
          <a:solidFill>
            <a:srgbClr val="05A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30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8" name="Багетная рамка 7">
            <a:hlinkClick r:id="rId4" action="ppaction://hlinksldjump"/>
          </p:cNvPr>
          <p:cNvSpPr/>
          <p:nvPr/>
        </p:nvSpPr>
        <p:spPr>
          <a:xfrm>
            <a:off x="6643702" y="1357298"/>
            <a:ext cx="1071570" cy="857256"/>
          </a:xfrm>
          <a:prstGeom prst="bevel">
            <a:avLst/>
          </a:prstGeom>
          <a:solidFill>
            <a:srgbClr val="05A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40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9" name="Багетная рамка 8">
            <a:hlinkClick r:id="rId5" action="ppaction://hlinksldjump"/>
          </p:cNvPr>
          <p:cNvSpPr/>
          <p:nvPr/>
        </p:nvSpPr>
        <p:spPr>
          <a:xfrm>
            <a:off x="7858148" y="1357298"/>
            <a:ext cx="1071570" cy="857256"/>
          </a:xfrm>
          <a:prstGeom prst="bevel">
            <a:avLst/>
          </a:prstGeom>
          <a:solidFill>
            <a:srgbClr val="05A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50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10" name="Багетная рамка 9">
            <a:hlinkClick r:id="rId6" action="ppaction://hlinksldjump"/>
          </p:cNvPr>
          <p:cNvSpPr/>
          <p:nvPr/>
        </p:nvSpPr>
        <p:spPr>
          <a:xfrm>
            <a:off x="4071934" y="1357298"/>
            <a:ext cx="1071570" cy="857256"/>
          </a:xfrm>
          <a:prstGeom prst="bevel">
            <a:avLst/>
          </a:prstGeom>
          <a:solidFill>
            <a:srgbClr val="05A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20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12" name="Багетная рамка 11"/>
          <p:cNvSpPr/>
          <p:nvPr/>
        </p:nvSpPr>
        <p:spPr>
          <a:xfrm>
            <a:off x="304800" y="1357298"/>
            <a:ext cx="2409812" cy="857256"/>
          </a:xfrm>
          <a:prstGeom prst="bevel">
            <a:avLst/>
          </a:prstGeom>
          <a:solidFill>
            <a:srgbClr val="05A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002060"/>
                </a:solidFill>
              </a:rPr>
              <a:t>Опорно-двигательная система человека 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sp>
        <p:nvSpPr>
          <p:cNvPr id="13" name="Багетная рамка 12"/>
          <p:cNvSpPr/>
          <p:nvPr/>
        </p:nvSpPr>
        <p:spPr>
          <a:xfrm>
            <a:off x="357158" y="2428868"/>
            <a:ext cx="2286016" cy="9286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Кровеносная система человека</a:t>
            </a:r>
            <a:endParaRPr lang="ru-RU" sz="2400" b="1" i="1" dirty="0">
              <a:solidFill>
                <a:srgbClr val="00206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4" name="Багетная рамка 13">
            <a:hlinkClick r:id="rId7" action="ppaction://hlinksldjump"/>
          </p:cNvPr>
          <p:cNvSpPr/>
          <p:nvPr/>
        </p:nvSpPr>
        <p:spPr>
          <a:xfrm>
            <a:off x="2857488" y="2428868"/>
            <a:ext cx="1143008" cy="9286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10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15" name="Багетная рамка 14">
            <a:hlinkClick r:id="rId8" action="ppaction://hlinksldjump"/>
          </p:cNvPr>
          <p:cNvSpPr/>
          <p:nvPr/>
        </p:nvSpPr>
        <p:spPr>
          <a:xfrm>
            <a:off x="4071934" y="2428868"/>
            <a:ext cx="1143008" cy="9286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20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16" name="Багетная рамка 15">
            <a:hlinkClick r:id="rId9" action="ppaction://hlinksldjump"/>
          </p:cNvPr>
          <p:cNvSpPr/>
          <p:nvPr/>
        </p:nvSpPr>
        <p:spPr>
          <a:xfrm>
            <a:off x="5286380" y="2428868"/>
            <a:ext cx="1143008" cy="9286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30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17" name="Багетная рамка 16">
            <a:hlinkClick r:id="rId10" action="ppaction://hlinksldjump"/>
          </p:cNvPr>
          <p:cNvSpPr/>
          <p:nvPr/>
        </p:nvSpPr>
        <p:spPr>
          <a:xfrm>
            <a:off x="6572264" y="2428868"/>
            <a:ext cx="1143008" cy="9286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40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18" name="Багетная рамка 17">
            <a:hlinkClick r:id="rId11" action="ppaction://hlinksldjump"/>
          </p:cNvPr>
          <p:cNvSpPr/>
          <p:nvPr/>
        </p:nvSpPr>
        <p:spPr>
          <a:xfrm>
            <a:off x="7786710" y="2428868"/>
            <a:ext cx="1143008" cy="9286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50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19" name="Багетная рамка 18"/>
          <p:cNvSpPr/>
          <p:nvPr/>
        </p:nvSpPr>
        <p:spPr>
          <a:xfrm>
            <a:off x="357158" y="3500438"/>
            <a:ext cx="2286016" cy="928694"/>
          </a:xfrm>
          <a:prstGeom prst="bevel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Северная Европа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20" name="Багетная рамка 19">
            <a:hlinkClick r:id="rId12" action="ppaction://hlinksldjump"/>
          </p:cNvPr>
          <p:cNvSpPr/>
          <p:nvPr/>
        </p:nvSpPr>
        <p:spPr>
          <a:xfrm>
            <a:off x="4000496" y="3500438"/>
            <a:ext cx="1143008" cy="928694"/>
          </a:xfrm>
          <a:prstGeom prst="bevel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20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21" name="Багетная рамка 20">
            <a:hlinkClick r:id="rId13" action="ppaction://hlinksldjump"/>
          </p:cNvPr>
          <p:cNvSpPr/>
          <p:nvPr/>
        </p:nvSpPr>
        <p:spPr>
          <a:xfrm>
            <a:off x="5286380" y="3500438"/>
            <a:ext cx="1143008" cy="928694"/>
          </a:xfrm>
          <a:prstGeom prst="bevel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30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22" name="Багетная рамка 21">
            <a:hlinkClick r:id="rId14" action="ppaction://hlinksldjump"/>
          </p:cNvPr>
          <p:cNvSpPr/>
          <p:nvPr/>
        </p:nvSpPr>
        <p:spPr>
          <a:xfrm>
            <a:off x="6572264" y="3500438"/>
            <a:ext cx="1143008" cy="928694"/>
          </a:xfrm>
          <a:prstGeom prst="bevel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40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23" name="Багетная рамка 22">
            <a:hlinkClick r:id="rId15" action="ppaction://hlinksldjump"/>
          </p:cNvPr>
          <p:cNvSpPr/>
          <p:nvPr/>
        </p:nvSpPr>
        <p:spPr>
          <a:xfrm>
            <a:off x="7858148" y="3500438"/>
            <a:ext cx="1143008" cy="928694"/>
          </a:xfrm>
          <a:prstGeom prst="bevel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50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24" name="Багетная рамка 23">
            <a:hlinkClick r:id="rId16" action="ppaction://hlinksldjump"/>
          </p:cNvPr>
          <p:cNvSpPr/>
          <p:nvPr/>
        </p:nvSpPr>
        <p:spPr>
          <a:xfrm>
            <a:off x="2786050" y="3500438"/>
            <a:ext cx="1143008" cy="928694"/>
          </a:xfrm>
          <a:prstGeom prst="bevel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10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25" name="Багетная рамка 24"/>
          <p:cNvSpPr/>
          <p:nvPr/>
        </p:nvSpPr>
        <p:spPr>
          <a:xfrm>
            <a:off x="357158" y="4572008"/>
            <a:ext cx="2286016" cy="928694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Западная Европа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26" name="Багетная рамка 25"/>
          <p:cNvSpPr/>
          <p:nvPr/>
        </p:nvSpPr>
        <p:spPr>
          <a:xfrm>
            <a:off x="357158" y="5715016"/>
            <a:ext cx="2286016" cy="928694"/>
          </a:xfrm>
          <a:prstGeom prst="bevel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Южная Европа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27" name="Багетная рамка 26">
            <a:hlinkClick r:id="rId17" action="ppaction://hlinksldjump"/>
          </p:cNvPr>
          <p:cNvSpPr/>
          <p:nvPr/>
        </p:nvSpPr>
        <p:spPr>
          <a:xfrm>
            <a:off x="2786050" y="4572008"/>
            <a:ext cx="1143008" cy="928694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10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28" name="Багетная рамка 27">
            <a:hlinkClick r:id="rId18" action="ppaction://hlinksldjump"/>
          </p:cNvPr>
          <p:cNvSpPr/>
          <p:nvPr/>
        </p:nvSpPr>
        <p:spPr>
          <a:xfrm>
            <a:off x="4000496" y="4572008"/>
            <a:ext cx="1143008" cy="928694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20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29" name="Багетная рамка 28">
            <a:hlinkClick r:id="rId19" action="ppaction://hlinksldjump"/>
          </p:cNvPr>
          <p:cNvSpPr/>
          <p:nvPr/>
        </p:nvSpPr>
        <p:spPr>
          <a:xfrm>
            <a:off x="2786050" y="5715016"/>
            <a:ext cx="1143008" cy="928694"/>
          </a:xfrm>
          <a:prstGeom prst="bevel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10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0" name="Багетная рамка 29">
            <a:hlinkClick r:id="rId20" action="ppaction://hlinksldjump"/>
          </p:cNvPr>
          <p:cNvSpPr/>
          <p:nvPr/>
        </p:nvSpPr>
        <p:spPr>
          <a:xfrm>
            <a:off x="4000496" y="5715016"/>
            <a:ext cx="1143008" cy="928694"/>
          </a:xfrm>
          <a:prstGeom prst="bevel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20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1" name="Багетная рамка 30">
            <a:hlinkClick r:id="rId21" action="ppaction://hlinksldjump"/>
          </p:cNvPr>
          <p:cNvSpPr/>
          <p:nvPr/>
        </p:nvSpPr>
        <p:spPr>
          <a:xfrm>
            <a:off x="5286380" y="5715016"/>
            <a:ext cx="1143008" cy="928694"/>
          </a:xfrm>
          <a:prstGeom prst="bevel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30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2" name="Багетная рамка 31">
            <a:hlinkClick r:id="rId22" action="ppaction://hlinksldjump"/>
          </p:cNvPr>
          <p:cNvSpPr/>
          <p:nvPr/>
        </p:nvSpPr>
        <p:spPr>
          <a:xfrm>
            <a:off x="5286380" y="4572008"/>
            <a:ext cx="1143008" cy="928694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30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3" name="Багетная рамка 32">
            <a:hlinkClick r:id="rId23" action="ppaction://hlinksldjump"/>
          </p:cNvPr>
          <p:cNvSpPr/>
          <p:nvPr/>
        </p:nvSpPr>
        <p:spPr>
          <a:xfrm>
            <a:off x="6572264" y="5715016"/>
            <a:ext cx="1143008" cy="928694"/>
          </a:xfrm>
          <a:prstGeom prst="bevel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40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4" name="Багетная рамка 33">
            <a:hlinkClick r:id="rId24" action="ppaction://hlinksldjump"/>
          </p:cNvPr>
          <p:cNvSpPr/>
          <p:nvPr/>
        </p:nvSpPr>
        <p:spPr>
          <a:xfrm>
            <a:off x="6572264" y="4572008"/>
            <a:ext cx="1143008" cy="928694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40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5" name="Багетная рамка 34">
            <a:hlinkClick r:id="rId25" action="ppaction://hlinksldjump"/>
          </p:cNvPr>
          <p:cNvSpPr/>
          <p:nvPr/>
        </p:nvSpPr>
        <p:spPr>
          <a:xfrm>
            <a:off x="7858148" y="5715016"/>
            <a:ext cx="1143008" cy="928694"/>
          </a:xfrm>
          <a:prstGeom prst="bevel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50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6" name="Багетная рамка 35">
            <a:hlinkClick r:id="rId26" action="ppaction://hlinksldjump"/>
          </p:cNvPr>
          <p:cNvSpPr/>
          <p:nvPr/>
        </p:nvSpPr>
        <p:spPr>
          <a:xfrm>
            <a:off x="7858148" y="4572008"/>
            <a:ext cx="1143008" cy="857256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50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7" name="Управляющая кнопка: документ 36">
            <a:hlinkClick r:id="" action="ppaction://noaction" highlightClick="1"/>
          </p:cNvPr>
          <p:cNvSpPr/>
          <p:nvPr/>
        </p:nvSpPr>
        <p:spPr>
          <a:xfrm>
            <a:off x="357158" y="500042"/>
            <a:ext cx="500066" cy="571504"/>
          </a:xfrm>
          <a:prstGeom prst="actionButton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Управляющая кнопка: возврат 38">
            <a:hlinkClick r:id="" action="ppaction://hlinkshowjump?jump=endshow" highlightClick="1"/>
          </p:cNvPr>
          <p:cNvSpPr/>
          <p:nvPr/>
        </p:nvSpPr>
        <p:spPr>
          <a:xfrm>
            <a:off x="8358214" y="500042"/>
            <a:ext cx="571504" cy="57150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 fontScale="90000"/>
          </a:bodyPr>
          <a:lstStyle/>
          <a:p>
            <a:r>
              <a:rPr lang="ru-RU" sz="6000" b="1" i="1" dirty="0" smtClean="0">
                <a:solidFill>
                  <a:srgbClr val="05AB0D"/>
                </a:solidFill>
              </a:rPr>
              <a:t>        </a:t>
            </a:r>
            <a:r>
              <a:rPr lang="ru-RU" sz="2400" b="1" i="1" dirty="0" smtClean="0">
                <a:solidFill>
                  <a:srgbClr val="05AB0D"/>
                </a:solidFill>
              </a:rPr>
              <a:t>Опорно-двигательная система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1о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баллов</a:t>
            </a:r>
            <a:endParaRPr lang="ru-RU" sz="2400" b="1" i="1" dirty="0">
              <a:ln>
                <a:solidFill>
                  <a:schemeClr val="accent2"/>
                </a:solidFill>
              </a:ln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214422"/>
            <a:ext cx="870603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Совокупность всех костей человека называется</a:t>
            </a:r>
            <a:endParaRPr lang="ru-RU" sz="2400" b="1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428992" y="5643578"/>
            <a:ext cx="221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0" name="Picture 16" descr="C:\Users\Пользователь\Desktop\с флэшки\tomakov-3 копия.gif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714612" y="2857496"/>
            <a:ext cx="4572032" cy="2367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r>
              <a:rPr lang="ru-RU" sz="6000" b="1" i="1" dirty="0" smtClean="0">
                <a:solidFill>
                  <a:srgbClr val="05AB0D"/>
                </a:solidFill>
              </a:rPr>
              <a:t> </a:t>
            </a:r>
            <a:r>
              <a:rPr lang="ru-RU" sz="2700" b="1" i="1" dirty="0">
                <a:solidFill>
                  <a:srgbClr val="05AB0D"/>
                </a:solidFill>
              </a:rPr>
              <a:t>Опорно-двигательная система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1о баллов</a:t>
            </a:r>
            <a:endParaRPr lang="ru-RU" sz="2400" b="1" i="1" dirty="0">
              <a:ln>
                <a:solidFill>
                  <a:schemeClr val="accent2"/>
                </a:solidFill>
              </a:ln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214422"/>
            <a:ext cx="870603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>
                <a:solidFill>
                  <a:schemeClr val="tx2"/>
                </a:solidFill>
              </a:rPr>
              <a:t>Совокупность всех костей человека называется</a:t>
            </a:r>
            <a:endParaRPr lang="ru-RU" sz="2400" b="1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643174" y="5643578"/>
            <a:ext cx="30003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2060"/>
                </a:solidFill>
              </a:rPr>
              <a:t>Скелет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026" name="Picture 2" descr="https://i.pinimg.com/originals/f5/1b/df/f51bdf7aa9dacb0ad6fd39ca2dfd82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692" y="1823769"/>
            <a:ext cx="2447359" cy="367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pPr algn="ctr"/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2700" b="1" i="1" dirty="0">
                <a:solidFill>
                  <a:srgbClr val="05AB0D"/>
                </a:solidFill>
              </a:rPr>
              <a:t>Опорно-двигательная система</a:t>
            </a:r>
            <a:r>
              <a:rPr lang="ru-RU" sz="2700" b="1" i="1" dirty="0" smtClean="0">
                <a:solidFill>
                  <a:srgbClr val="05AB0D"/>
                </a:solidFill>
              </a:rPr>
              <a:t>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2о баллов</a:t>
            </a:r>
            <a:r>
              <a:rPr lang="ru-RU" sz="2400" b="1" i="1" dirty="0" smtClean="0">
                <a:solidFill>
                  <a:srgbClr val="05AB0D"/>
                </a:solidFill>
                <a:latin typeface="+mn-lt"/>
              </a:rPr>
              <a:t>        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altLang="ru-RU" sz="2400" dirty="0" smtClean="0">
                <a:latin typeface="Comic Sans MS" pitchFamily="66" charset="0"/>
              </a:rPr>
              <a:t>Подвижное соединение костей называется</a:t>
            </a:r>
            <a:endParaRPr lang="ru-RU" sz="2400" b="1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14364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4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643174" y="3286124"/>
            <a:ext cx="4572032" cy="2367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pPr algn="ctr"/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2700" b="1" i="1" dirty="0">
                <a:solidFill>
                  <a:srgbClr val="05AB0D"/>
                </a:solidFill>
              </a:rPr>
              <a:t>Опорно-двигательная система</a:t>
            </a:r>
            <a:r>
              <a:rPr lang="ru-RU" sz="2700" b="1" i="1" cap="none" dirty="0" smtClean="0"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2о баллов</a:t>
            </a:r>
            <a:r>
              <a:rPr lang="ru-RU" sz="2400" b="1" i="1" dirty="0" smtClean="0">
                <a:solidFill>
                  <a:srgbClr val="05AB0D"/>
                </a:solidFill>
                <a:latin typeface="+mn-lt"/>
              </a:rPr>
              <a:t>        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75027"/>
            <a:ext cx="8686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ru-RU" sz="2400" dirty="0">
                <a:latin typeface="Comic Sans MS" pitchFamily="66" charset="0"/>
              </a:rPr>
              <a:t>Подвижное соединение костей называется</a:t>
            </a:r>
            <a:endParaRPr lang="ru-RU" sz="2400" b="1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14364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571868" y="5929330"/>
            <a:ext cx="1746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33CC"/>
                </a:solidFill>
              </a:rPr>
              <a:t>Сустав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2052" name="Picture 4" descr="https://images.satu.kz/68978733_w640_h640_preparaty-dlya-sustavo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0170" y="2173968"/>
            <a:ext cx="3519591" cy="351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6" descr="https://institut-clinic.ru/wp-content/uploads/2020/06/2-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2" descr="https://institut-clinic.ru/wp-content/uploads/2020/06/2-1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8" name="Picture 20" descr="https://cf2.ppt-online.org/files2/slide/i/I8fC7DlmiyBxRqjLJtpFYQgcrNHOdA3ozW5VwSEbeZ/slide-4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32" y="2217827"/>
            <a:ext cx="4581800" cy="343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r>
              <a:rPr lang="ru-RU" b="1" i="1" cap="none" dirty="0" smtClean="0">
                <a:solidFill>
                  <a:srgbClr val="0033CC"/>
                </a:solidFill>
                <a:effectLst/>
              </a:rPr>
              <a:t> </a:t>
            </a:r>
            <a:r>
              <a:rPr lang="ru-RU" sz="2800" b="1" i="1" dirty="0" smtClean="0">
                <a:solidFill>
                  <a:srgbClr val="05AB0D"/>
                </a:solidFill>
              </a:rPr>
              <a:t>Опорно-двигательная система</a:t>
            </a:r>
            <a:r>
              <a:rPr lang="ru-RU" sz="2800" b="1" i="1" dirty="0" smtClean="0">
                <a:solidFill>
                  <a:srgbClr val="05AB0D"/>
                </a:solidFill>
              </a:rPr>
              <a:t>  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3о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баллов  </a:t>
            </a:r>
            <a:endParaRPr lang="ru-RU" sz="2400" b="1" i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i="1" dirty="0" smtClean="0">
                <a:solidFill>
                  <a:srgbClr val="05AB0D"/>
                </a:solidFill>
              </a:rPr>
              <a:t>Привычное </a:t>
            </a:r>
            <a:r>
              <a:rPr lang="ru-RU" sz="2800" b="1" i="1" dirty="0">
                <a:solidFill>
                  <a:srgbClr val="05AB0D"/>
                </a:solidFill>
              </a:rPr>
              <a:t>для человека положение тела в покое и при </a:t>
            </a:r>
            <a:r>
              <a:rPr lang="ru-RU" sz="2800" b="1" i="1" dirty="0" smtClean="0">
                <a:solidFill>
                  <a:srgbClr val="05AB0D"/>
                </a:solidFill>
              </a:rPr>
              <a:t>движении – это…</a:t>
            </a:r>
            <a:endParaRPr lang="ru-RU" sz="2800" b="1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14364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3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428860" y="350043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r>
              <a:rPr lang="ru-RU" b="1" i="1" cap="none" dirty="0" smtClean="0">
                <a:solidFill>
                  <a:srgbClr val="0033CC"/>
                </a:solidFill>
                <a:effectLst/>
              </a:rPr>
              <a:t> </a:t>
            </a:r>
            <a:r>
              <a:rPr lang="ru-RU" sz="2800" b="1" i="1" dirty="0">
                <a:solidFill>
                  <a:srgbClr val="05AB0D"/>
                </a:solidFill>
              </a:rPr>
              <a:t>Опорно-двигательная система</a:t>
            </a:r>
            <a:r>
              <a:rPr lang="ru-RU" sz="2800" b="1" i="1" dirty="0" smtClean="0">
                <a:solidFill>
                  <a:srgbClr val="05AB0D"/>
                </a:solidFill>
                <a:latin typeface="+mn-lt"/>
              </a:rPr>
              <a:t> </a:t>
            </a:r>
            <a:r>
              <a:rPr lang="ru-RU" sz="2800" b="1" i="1" dirty="0" smtClean="0">
                <a:solidFill>
                  <a:srgbClr val="05AB0D"/>
                </a:solidFill>
              </a:rPr>
              <a:t> 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3о баллов  </a:t>
            </a:r>
            <a:endParaRPr lang="ru-RU" sz="2400" b="1" i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i="1" dirty="0">
                <a:solidFill>
                  <a:srgbClr val="05AB0D"/>
                </a:solidFill>
              </a:rPr>
              <a:t>Привычное для человека положение тела в покое и при движении </a:t>
            </a:r>
            <a:r>
              <a:rPr lang="ru-RU" sz="2400" b="1" i="1" dirty="0" smtClean="0">
                <a:solidFill>
                  <a:srgbClr val="05AB0D"/>
                </a:solidFill>
              </a:rPr>
              <a:t>- это</a:t>
            </a:r>
            <a:endParaRPr lang="ru-RU" sz="2400" b="1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14364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203848" y="6121131"/>
            <a:ext cx="2571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33CC"/>
                </a:solidFill>
              </a:rPr>
              <a:t>Осанка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4098" name="Picture 2" descr="https://fsd.multiurok.ru/html/2019/02/06/s_5c5af1a747a21/1078484_1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519165"/>
            <a:ext cx="5784577" cy="3539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3100" b="1" i="1" dirty="0">
                <a:solidFill>
                  <a:srgbClr val="05AB0D"/>
                </a:solidFill>
              </a:rPr>
              <a:t>Опорно-двигательная система</a:t>
            </a:r>
            <a:r>
              <a:rPr lang="ru-RU" sz="3100" b="1" i="1" dirty="0" smtClean="0">
                <a:solidFill>
                  <a:srgbClr val="05AB0D"/>
                </a:solidFill>
                <a:latin typeface="+mn-lt"/>
              </a:rPr>
              <a:t> </a:t>
            </a:r>
            <a:r>
              <a:rPr lang="ru-RU" sz="3100" b="1" i="1" dirty="0" smtClean="0">
                <a:solidFill>
                  <a:srgbClr val="05AB0D"/>
                </a:solidFill>
              </a:rPr>
              <a:t>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4о баллов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altLang="ru-RU" sz="2400" dirty="0" smtClean="0">
                <a:solidFill>
                  <a:srgbClr val="333333"/>
                </a:solidFill>
                <a:latin typeface="Comic Sans MS" pitchFamily="66" charset="0"/>
              </a:rPr>
              <a:t>Распрямление свода стопы - это</a:t>
            </a:r>
            <a:endParaRPr lang="ru-RU" altLang="ru-RU" sz="2400" dirty="0" smtClean="0">
              <a:latin typeface="Comic Sans MS" pitchFamily="66" charset="0"/>
            </a:endParaRPr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21508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7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3108" y="350043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pPr algn="ctr"/>
            <a:r>
              <a:rPr lang="ru-RU" sz="3100" b="1" i="1" dirty="0">
                <a:solidFill>
                  <a:srgbClr val="05AB0D"/>
                </a:solidFill>
              </a:rPr>
              <a:t>Опорно-двигательная система</a:t>
            </a:r>
            <a:r>
              <a:rPr lang="ru-RU" sz="3100" b="1" i="1" cap="none" dirty="0" smtClean="0"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4о баллов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478472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altLang="ru-RU" sz="2400" dirty="0">
                <a:solidFill>
                  <a:srgbClr val="333333"/>
                </a:solidFill>
                <a:latin typeface="Comic Sans MS" pitchFamily="66" charset="0"/>
              </a:rPr>
              <a:t>Распрямление свода стопы - это</a:t>
            </a:r>
            <a:endParaRPr lang="ru-RU" altLang="ru-RU" sz="2400" dirty="0">
              <a:latin typeface="Comic Sans MS" pitchFamily="66" charset="0"/>
            </a:endParaRPr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21508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428992" y="6000768"/>
            <a:ext cx="2857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33CC"/>
                </a:solidFill>
              </a:rPr>
              <a:t>Плоскостопие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5122" name="Picture 2" descr="https://4youngmama.ru/wp-content/uploads/8/6/5/8654df6936667cd94c92f0d342774248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876228"/>
            <a:ext cx="5464442" cy="409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r>
              <a:rPr lang="ru-RU" sz="6000" b="1" i="1" dirty="0" smtClean="0">
                <a:solidFill>
                  <a:srgbClr val="05AB0D"/>
                </a:solidFill>
              </a:rPr>
              <a:t> </a:t>
            </a:r>
            <a:r>
              <a:rPr lang="ru-RU" sz="2700" b="1" i="1" dirty="0">
                <a:solidFill>
                  <a:srgbClr val="05AB0D"/>
                </a:solidFill>
              </a:rPr>
              <a:t>Опорно-двигательная система</a:t>
            </a:r>
            <a:r>
              <a:rPr lang="ru-RU" sz="2700" b="1" i="1" cap="none" dirty="0" smtClean="0"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2700" b="1" i="1" dirty="0" smtClean="0">
                <a:solidFill>
                  <a:srgbClr val="05AB0D"/>
                </a:solidFill>
              </a:rPr>
              <a:t>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5о баллов</a:t>
            </a:r>
            <a:r>
              <a:rPr lang="ru-RU" sz="2400" b="1" i="1" dirty="0" smtClean="0">
                <a:solidFill>
                  <a:srgbClr val="05AB0D"/>
                </a:solidFill>
                <a:latin typeface="+mn-lt"/>
              </a:rPr>
              <a:t> </a:t>
            </a:r>
            <a:endParaRPr lang="ru-RU" sz="2400" dirty="0">
              <a:latin typeface="+mn-lt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При помощи этих мышц  лица человек выражает свои эмоции</a:t>
            </a:r>
            <a:endParaRPr lang="ru-RU" sz="2400" b="1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14364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9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00298" y="364331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 fontScale="90000"/>
          </a:bodyPr>
          <a:lstStyle/>
          <a:p>
            <a:r>
              <a:rPr lang="ru-RU" sz="6000" b="1" i="1" dirty="0" smtClean="0">
                <a:solidFill>
                  <a:srgbClr val="05AB0D"/>
                </a:solidFill>
              </a:rPr>
              <a:t> </a:t>
            </a:r>
            <a:r>
              <a:rPr lang="ru-RU" sz="3100" b="1" i="1" dirty="0">
                <a:solidFill>
                  <a:srgbClr val="05AB0D"/>
                </a:solidFill>
              </a:rPr>
              <a:t>Опорно-двигательная </a:t>
            </a:r>
            <a:r>
              <a:rPr lang="ru-RU" sz="3100" b="1" i="1" dirty="0" smtClean="0">
                <a:solidFill>
                  <a:srgbClr val="05AB0D"/>
                </a:solidFill>
              </a:rPr>
              <a:t>система</a:t>
            </a:r>
            <a:r>
              <a:rPr lang="ru-RU" sz="3100" b="1" i="1" dirty="0" smtClean="0">
                <a:solidFill>
                  <a:srgbClr val="05AB0D"/>
                </a:solidFill>
              </a:rPr>
              <a:t>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5о баллов</a:t>
            </a:r>
            <a:r>
              <a:rPr lang="ru-RU" sz="2400" b="1" i="1" dirty="0" smtClean="0">
                <a:solidFill>
                  <a:srgbClr val="05AB0D"/>
                </a:solidFill>
                <a:latin typeface="+mn-lt"/>
              </a:rPr>
              <a:t> </a:t>
            </a:r>
            <a:endParaRPr lang="ru-RU" sz="2400" dirty="0">
              <a:latin typeface="+mn-lt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При помощи этих мышц  лица человек выражает свои эмоции</a:t>
            </a:r>
            <a:endParaRPr lang="ru-RU" sz="2400" b="1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14364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357554" y="6000769"/>
            <a:ext cx="2928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33CC"/>
                </a:solidFill>
              </a:rPr>
              <a:t>Мимические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6146" name="Picture 2" descr="https://estet-portal.com/images/article/main/izmenenie-aktivnosti-licevyh-myshc-posle-vvedeniya-fillerov-effe-1598867813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050980"/>
            <a:ext cx="5692342" cy="3949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839200" cy="1295400"/>
          </a:xfrm>
        </p:spPr>
        <p:txBody>
          <a:bodyPr>
            <a:noAutofit/>
          </a:bodyPr>
          <a:lstStyle/>
          <a:p>
            <a:pPr algn="ctr"/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</a:t>
            </a:r>
            <a:r>
              <a:rPr lang="ru-RU" sz="4000" b="1" i="1" cap="none" dirty="0" smtClean="0">
                <a:solidFill>
                  <a:srgbClr val="FF0000"/>
                </a:solidFill>
                <a:effectLst/>
                <a:latin typeface="+mn-lt"/>
              </a:rPr>
              <a:t>Кровеносная система </a:t>
            </a:r>
            <a:r>
              <a:rPr lang="ru-RU" sz="4000" b="1" i="1" cap="none" dirty="0" smtClean="0">
                <a:ln>
                  <a:solidFill>
                    <a:schemeClr val="accent2"/>
                  </a:solidFill>
                </a:ln>
                <a:solidFill>
                  <a:srgbClr val="FF0000"/>
                </a:solidFill>
                <a:effectLst/>
                <a:latin typeface="+mn-lt"/>
              </a:rPr>
              <a:t>1о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баллов </a:t>
            </a:r>
            <a:endParaRPr lang="ru-RU" sz="2400" b="1" i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8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143240" y="5286388"/>
            <a:ext cx="2571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2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285984" y="2643182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1285852" y="1428736"/>
            <a:ext cx="68580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/>
              <a:t>Непрерывное движение крови по сосудам называется</a:t>
            </a:r>
            <a:endParaRPr lang="ru-RU" sz="3600" b="1" dirty="0"/>
          </a:p>
        </p:txBody>
      </p:sp>
      <p:pic>
        <p:nvPicPr>
          <p:cNvPr id="7170" name="Picture 2" descr="https://catherineasquithgallery.com/uploads/posts/2021-02/1614511199_51-p-serdtse-na-belom-fone-5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0149"/>
            <a:ext cx="1800200" cy="1701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catherineasquithgallery.com/uploads/posts/2021-02/1614511199_51-p-serdtse-na-belom-fone-58.png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326" y="4132351"/>
            <a:ext cx="2070458" cy="1957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839200" cy="768346"/>
          </a:xfrm>
        </p:spPr>
        <p:txBody>
          <a:bodyPr>
            <a:noAutofit/>
          </a:bodyPr>
          <a:lstStyle/>
          <a:p>
            <a:pPr algn="ctr"/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</a:t>
            </a:r>
            <a:r>
              <a:rPr lang="ru-RU" sz="4000" b="1" i="1" cap="none" dirty="0" smtClean="0">
                <a:solidFill>
                  <a:srgbClr val="FF0000"/>
                </a:solidFill>
                <a:effectLst/>
              </a:rPr>
              <a:t>Кровеносная система</a:t>
            </a:r>
            <a:r>
              <a:rPr lang="ru-RU" sz="4000" b="1" i="1" cap="none" dirty="0" smtClean="0">
                <a:ln>
                  <a:solidFill>
                    <a:schemeClr val="accent2"/>
                  </a:solidFill>
                </a:ln>
                <a:solidFill>
                  <a:srgbClr val="FF0000"/>
                </a:solidFill>
                <a:effectLst/>
              </a:rPr>
              <a:t>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1о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баллов </a:t>
            </a:r>
            <a:endParaRPr lang="ru-RU" sz="2400" b="1" i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8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339752" y="5534738"/>
            <a:ext cx="381642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</a:t>
            </a:r>
            <a:r>
              <a:rPr lang="ru-RU" sz="3600" b="1" i="1" dirty="0">
                <a:solidFill>
                  <a:srgbClr val="FF0000"/>
                </a:solidFill>
              </a:rPr>
              <a:t>К</a:t>
            </a:r>
            <a:r>
              <a:rPr lang="ru-RU" sz="3600" b="1" i="1" dirty="0" smtClean="0">
                <a:solidFill>
                  <a:srgbClr val="FF0000"/>
                </a:solidFill>
              </a:rPr>
              <a:t>ровообращение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1115616" y="1052737"/>
            <a:ext cx="7875984" cy="792088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dirty="0"/>
              <a:t>Непрерывное движение крови по сосудам называется</a:t>
            </a:r>
          </a:p>
          <a:p>
            <a:endParaRPr lang="ru-RU" dirty="0"/>
          </a:p>
        </p:txBody>
      </p:sp>
      <p:pic>
        <p:nvPicPr>
          <p:cNvPr id="12" name="Picture 2" descr="https://catherineasquithgallery.com/uploads/posts/2021-02/1614511199_51-p-serdtse-na-belom-fone-5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753"/>
            <a:ext cx="1585914" cy="1499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https://u.foxford.ngcdn.ru/uploads/tinymce_file/file/10951/f84f4191c12780b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26366"/>
            <a:ext cx="6696744" cy="4562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96356" cy="1295400"/>
          </a:xfrm>
        </p:spPr>
        <p:txBody>
          <a:bodyPr>
            <a:noAutofit/>
          </a:bodyPr>
          <a:lstStyle/>
          <a:p>
            <a:pPr algn="ctr"/>
            <a:r>
              <a:rPr lang="ru-RU" sz="6000" b="1" i="1" cap="none" dirty="0" smtClean="0">
                <a:solidFill>
                  <a:srgbClr val="0033CC"/>
                </a:solidFill>
                <a:effectLst/>
              </a:rPr>
              <a:t> </a:t>
            </a:r>
            <a:r>
              <a:rPr lang="ru-RU" sz="6000" b="1" i="1" cap="none" dirty="0" smtClean="0">
                <a:solidFill>
                  <a:srgbClr val="0033CC"/>
                </a:solidFill>
                <a:effectLst/>
              </a:rPr>
              <a:t>    </a:t>
            </a:r>
            <a:r>
              <a:rPr lang="ru-RU" sz="4000" b="1" i="1" cap="none" dirty="0" smtClean="0">
                <a:solidFill>
                  <a:srgbClr val="FF0000"/>
                </a:solidFill>
                <a:effectLst/>
              </a:rPr>
              <a:t>Кровеносная система</a:t>
            </a:r>
            <a:r>
              <a:rPr lang="ru-RU" sz="4000" b="1" i="1" cap="none" dirty="0" smtClean="0">
                <a:ln>
                  <a:solidFill>
                    <a:schemeClr val="accent2"/>
                  </a:solidFill>
                </a:ln>
                <a:solidFill>
                  <a:srgbClr val="FF0000"/>
                </a:solidFill>
                <a:effectLst/>
              </a:rPr>
              <a:t>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2о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баллов </a:t>
            </a:r>
            <a:endParaRPr lang="ru-RU" sz="2400" dirty="0">
              <a:latin typeface="+mn-lt"/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86512" y="428604"/>
            <a:ext cx="28574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  <a:endParaRPr lang="ru-RU" sz="36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43240" y="5000636"/>
            <a:ext cx="3071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9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57422" y="2500306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1643042" y="1285860"/>
            <a:ext cx="62865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Как называются сосуды, по которым кровь движется к сердцу?</a:t>
            </a:r>
            <a:endParaRPr lang="ru-RU" b="1" i="1" dirty="0" smtClean="0">
              <a:solidFill>
                <a:srgbClr val="7030A0"/>
              </a:solidFill>
            </a:endParaRPr>
          </a:p>
        </p:txBody>
      </p:sp>
      <p:pic>
        <p:nvPicPr>
          <p:cNvPr id="11" name="Picture 2" descr="https://catherineasquithgallery.com/uploads/posts/2021-02/1614511199_51-p-serdtse-na-belom-fone-58.pn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9866"/>
            <a:ext cx="1525609" cy="144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catherineasquithgallery.com/uploads/posts/2021-02/1614511199_51-p-serdtse-na-belom-fone-58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297" y="4365104"/>
            <a:ext cx="2121734" cy="2005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96356" cy="1295400"/>
          </a:xfrm>
        </p:spPr>
        <p:txBody>
          <a:bodyPr>
            <a:noAutofit/>
          </a:bodyPr>
          <a:lstStyle/>
          <a:p>
            <a:pPr algn="ctr"/>
            <a:r>
              <a:rPr lang="ru-RU" sz="6000" b="1" i="1" cap="none" dirty="0" smtClean="0">
                <a:solidFill>
                  <a:srgbClr val="0033CC"/>
                </a:solidFill>
                <a:effectLst/>
              </a:rPr>
              <a:t>     </a:t>
            </a:r>
            <a:r>
              <a:rPr lang="ru-RU" sz="4000" b="1" i="1" cap="none" dirty="0">
                <a:solidFill>
                  <a:srgbClr val="FF0000"/>
                </a:solidFill>
                <a:effectLst/>
              </a:rPr>
              <a:t>Кровеносная </a:t>
            </a:r>
            <a:r>
              <a:rPr lang="ru-RU" sz="4000" b="1" i="1" cap="none" dirty="0" smtClean="0">
                <a:solidFill>
                  <a:srgbClr val="FF0000"/>
                </a:solidFill>
                <a:effectLst/>
              </a:rPr>
              <a:t>система</a:t>
            </a:r>
            <a:r>
              <a:rPr lang="ru-RU" sz="4000" b="1" i="1" cap="none" dirty="0" smtClean="0">
                <a:ln>
                  <a:solidFill>
                    <a:schemeClr val="accent2"/>
                  </a:solidFill>
                </a:ln>
                <a:solidFill>
                  <a:srgbClr val="FF0000"/>
                </a:solidFill>
                <a:effectLst/>
              </a:rPr>
              <a:t>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2о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баллов </a:t>
            </a:r>
            <a:endParaRPr lang="ru-RU" sz="2400" dirty="0">
              <a:latin typeface="+mn-lt"/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86512" y="428604"/>
            <a:ext cx="28574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  <a:endParaRPr lang="ru-RU" sz="36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43240" y="6170185"/>
            <a:ext cx="3071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2060"/>
                </a:solidFill>
              </a:rPr>
              <a:t>  </a:t>
            </a:r>
            <a:r>
              <a:rPr lang="ru-RU" sz="3200" b="1" i="1" dirty="0">
                <a:solidFill>
                  <a:srgbClr val="002060"/>
                </a:solidFill>
              </a:rPr>
              <a:t>В</a:t>
            </a:r>
            <a:r>
              <a:rPr lang="ru-RU" sz="3200" b="1" i="1" dirty="0" smtClean="0">
                <a:solidFill>
                  <a:srgbClr val="002060"/>
                </a:solidFill>
              </a:rPr>
              <a:t>ены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43042" y="1285860"/>
            <a:ext cx="62865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tx2"/>
                </a:solidFill>
              </a:rPr>
              <a:t>Как называются сосуды, по которым кровь движется к </a:t>
            </a:r>
            <a:r>
              <a:rPr lang="ru-RU" sz="2400" b="1" dirty="0" smtClean="0">
                <a:solidFill>
                  <a:schemeClr val="tx2"/>
                </a:solidFill>
              </a:rPr>
              <a:t>сердцу?</a:t>
            </a:r>
            <a:endParaRPr lang="ru-RU" sz="2400" b="1" i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flipH="1">
            <a:off x="8991599" y="5805264"/>
            <a:ext cx="152399" cy="274861"/>
          </a:xfrm>
        </p:spPr>
        <p:txBody>
          <a:bodyPr>
            <a:normAutofit fontScale="47500" lnSpcReduction="20000"/>
          </a:bodyPr>
          <a:lstStyle/>
          <a:p>
            <a:endParaRPr lang="ru-RU" dirty="0"/>
          </a:p>
        </p:txBody>
      </p:sp>
      <p:pic>
        <p:nvPicPr>
          <p:cNvPr id="12" name="Picture 2" descr="https://catherineasquithgallery.com/uploads/posts/2021-02/1614511199_51-p-serdtse-na-belom-fone-5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" y="111985"/>
            <a:ext cx="1525609" cy="144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https://otvet.imgsmail.ru/download/286430433_d4cd5e28d1d3e0414d59f8bc7e899280_8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7855" y="2331807"/>
            <a:ext cx="3696918" cy="3696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779866"/>
          </a:xfrm>
        </p:spPr>
        <p:txBody>
          <a:bodyPr>
            <a:noAutofit/>
          </a:bodyPr>
          <a:lstStyle/>
          <a:p>
            <a:r>
              <a:rPr lang="ru-RU" sz="6000" b="1" i="1" dirty="0" smtClean="0">
                <a:solidFill>
                  <a:srgbClr val="FFFF00"/>
                </a:solidFill>
              </a:rPr>
              <a:t> </a:t>
            </a:r>
            <a:r>
              <a:rPr lang="ru-RU" sz="6000" b="1" i="1" dirty="0" smtClean="0">
                <a:solidFill>
                  <a:srgbClr val="FFFF00"/>
                </a:solidFill>
              </a:rPr>
              <a:t>     </a:t>
            </a:r>
            <a:r>
              <a:rPr lang="ru-RU" sz="4000" b="1" i="1" cap="none" dirty="0" smtClean="0">
                <a:solidFill>
                  <a:srgbClr val="FF0000"/>
                </a:solidFill>
                <a:effectLst/>
              </a:rPr>
              <a:t>Кровеносная </a:t>
            </a:r>
            <a:r>
              <a:rPr lang="ru-RU" sz="4000" b="1" i="1" cap="none" dirty="0">
                <a:solidFill>
                  <a:srgbClr val="FF0000"/>
                </a:solidFill>
                <a:effectLst/>
              </a:rPr>
              <a:t>система</a:t>
            </a:r>
            <a:r>
              <a:rPr lang="ru-RU" sz="4000" b="1" i="1" cap="none" dirty="0">
                <a:ln>
                  <a:solidFill>
                    <a:schemeClr val="accent2"/>
                  </a:solidFill>
                </a:ln>
                <a:solidFill>
                  <a:srgbClr val="FF0000"/>
                </a:solidFill>
                <a:effectLst/>
              </a:rPr>
              <a:t>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3о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баллов 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/>
              <a:t>Число каких клеток крови увеличивается при инфекционных заболеваниях, воспалительных процессах?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643570" y="571480"/>
            <a:ext cx="32861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286116" y="5572140"/>
            <a:ext cx="30003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 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2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00298" y="2643182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https://catherineasquithgallery.com/uploads/posts/2021-02/1614511199_51-p-serdtse-na-belom-fone-5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01242"/>
            <a:ext cx="1525609" cy="144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catherineasquithgallery.com/uploads/posts/2021-02/1614511199_51-p-serdtse-na-belom-fone-58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166" y="4275129"/>
            <a:ext cx="1882250" cy="1779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8416"/>
            <a:ext cx="8686800" cy="1295400"/>
          </a:xfrm>
        </p:spPr>
        <p:txBody>
          <a:bodyPr>
            <a:noAutofit/>
          </a:bodyPr>
          <a:lstStyle/>
          <a:p>
            <a:r>
              <a:rPr lang="ru-RU" sz="4000" b="1" i="1" dirty="0" smtClean="0">
                <a:solidFill>
                  <a:srgbClr val="FFFF00"/>
                </a:solidFill>
              </a:rPr>
              <a:t> </a:t>
            </a:r>
            <a:r>
              <a:rPr lang="ru-RU" sz="4000" b="1" i="1" dirty="0" smtClean="0">
                <a:solidFill>
                  <a:srgbClr val="FFFF00"/>
                </a:solidFill>
              </a:rPr>
              <a:t>        </a:t>
            </a:r>
            <a:r>
              <a:rPr lang="ru-RU" sz="4000" b="1" i="1" cap="none" dirty="0" smtClean="0">
                <a:solidFill>
                  <a:srgbClr val="FF0000"/>
                </a:solidFill>
                <a:effectLst/>
              </a:rPr>
              <a:t>Кровеносная </a:t>
            </a:r>
            <a:r>
              <a:rPr lang="ru-RU" sz="4000" b="1" i="1" cap="none" dirty="0">
                <a:solidFill>
                  <a:srgbClr val="FF0000"/>
                </a:solidFill>
                <a:effectLst/>
              </a:rPr>
              <a:t>система</a:t>
            </a:r>
            <a:r>
              <a:rPr lang="ru-RU" sz="4000" b="1" i="1" cap="none" dirty="0">
                <a:ln>
                  <a:solidFill>
                    <a:schemeClr val="accent2"/>
                  </a:solidFill>
                </a:ln>
                <a:solidFill>
                  <a:srgbClr val="FF0000"/>
                </a:solidFill>
                <a:effectLst/>
              </a:rPr>
              <a:t>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3о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баллов 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3"/>
            <a:ext cx="8553480" cy="387510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/>
              <a:t>Число каких клеток крови увеличивается при инфекционных заболеваниях, воспалительных процессах?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643570" y="571480"/>
            <a:ext cx="32861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081342" y="6027181"/>
            <a:ext cx="30003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  </a:t>
            </a:r>
            <a:r>
              <a:rPr lang="ru-RU" sz="3200" b="1" i="1" dirty="0" smtClean="0">
                <a:solidFill>
                  <a:srgbClr val="002060"/>
                </a:solidFill>
              </a:rPr>
              <a:t>Лейкоциты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1" name="Picture 2" descr="https://catherineasquithgallery.com/uploads/posts/2021-02/1614511199_51-p-serdtse-na-belom-fone-5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14" y="207948"/>
            <a:ext cx="1525609" cy="144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https://shkola-zdorovia.ru/wp-content/uploads/2017/04/leikociti-1536x115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492896"/>
            <a:ext cx="4439766" cy="332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Autofit/>
          </a:bodyPr>
          <a:lstStyle/>
          <a:p>
            <a:r>
              <a:rPr lang="ru-RU" sz="6000" b="1" i="1" dirty="0" smtClean="0">
                <a:solidFill>
                  <a:srgbClr val="FFFF00"/>
                </a:solidFill>
              </a:rPr>
              <a:t> </a:t>
            </a:r>
            <a:r>
              <a:rPr lang="ru-RU" sz="6000" b="1" i="1" dirty="0" smtClean="0">
                <a:solidFill>
                  <a:srgbClr val="FFFF00"/>
                </a:solidFill>
              </a:rPr>
              <a:t>     </a:t>
            </a:r>
            <a:r>
              <a:rPr lang="ru-RU" sz="4000" b="1" i="1" cap="none" dirty="0" smtClean="0">
                <a:solidFill>
                  <a:srgbClr val="FF0000"/>
                </a:solidFill>
                <a:effectLst/>
              </a:rPr>
              <a:t>Кровеносная </a:t>
            </a:r>
            <a:r>
              <a:rPr lang="ru-RU" sz="4000" b="1" i="1" cap="none" dirty="0">
                <a:solidFill>
                  <a:srgbClr val="FF0000"/>
                </a:solidFill>
                <a:effectLst/>
              </a:rPr>
              <a:t>система</a:t>
            </a:r>
            <a:r>
              <a:rPr lang="ru-RU" sz="4000" b="1" i="1" cap="none" dirty="0">
                <a:ln>
                  <a:solidFill>
                    <a:schemeClr val="accent2"/>
                  </a:solidFill>
                </a:ln>
                <a:solidFill>
                  <a:srgbClr val="FF0000"/>
                </a:solidFill>
                <a:effectLst/>
              </a:rPr>
              <a:t>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4о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баллов </a:t>
            </a:r>
            <a:endParaRPr lang="ru-RU" sz="2400" dirty="0">
              <a:latin typeface="+mn-lt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Как называются ритмические колебания стенок артерий, которые вызываются работой сердца?</a:t>
            </a:r>
            <a:endParaRPr lang="ru-RU" sz="2400" b="1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643306" y="4813994"/>
            <a:ext cx="45005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28926" y="6000768"/>
            <a:ext cx="2928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2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57422" y="278605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https://catherineasquithgallery.com/uploads/posts/2021-02/1614511199_51-p-serdtse-na-belom-fone-5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138"/>
            <a:ext cx="1525609" cy="144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s://catherineasquithgallery.com/uploads/posts/2021-02/1614511199_51-p-serdtse-na-belom-fone-58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9153" y="4635144"/>
            <a:ext cx="1917224" cy="181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Autofit/>
          </a:bodyPr>
          <a:lstStyle/>
          <a:p>
            <a:r>
              <a:rPr lang="ru-RU" sz="6000" b="1" i="1" dirty="0" smtClean="0">
                <a:solidFill>
                  <a:srgbClr val="FFFF00"/>
                </a:solidFill>
              </a:rPr>
              <a:t> </a:t>
            </a:r>
            <a:r>
              <a:rPr lang="ru-RU" sz="6000" b="1" i="1" dirty="0" smtClean="0">
                <a:solidFill>
                  <a:srgbClr val="FFFF00"/>
                </a:solidFill>
              </a:rPr>
              <a:t>     </a:t>
            </a:r>
            <a:r>
              <a:rPr lang="ru-RU" sz="4000" b="1" i="1" cap="none" dirty="0" smtClean="0">
                <a:solidFill>
                  <a:srgbClr val="FF0000"/>
                </a:solidFill>
                <a:effectLst/>
              </a:rPr>
              <a:t>Кровеносная </a:t>
            </a:r>
            <a:r>
              <a:rPr lang="ru-RU" sz="4000" b="1" i="1" cap="none" dirty="0">
                <a:solidFill>
                  <a:srgbClr val="FF0000"/>
                </a:solidFill>
                <a:effectLst/>
              </a:rPr>
              <a:t>система</a:t>
            </a:r>
            <a:r>
              <a:rPr lang="ru-RU" sz="4000" b="1" i="1" cap="none" dirty="0">
                <a:ln>
                  <a:solidFill>
                    <a:schemeClr val="accent2"/>
                  </a:solidFill>
                </a:ln>
                <a:solidFill>
                  <a:srgbClr val="FF0000"/>
                </a:solidFill>
                <a:effectLst/>
              </a:rPr>
              <a:t>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4о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баллов </a:t>
            </a:r>
            <a:endParaRPr lang="ru-RU" sz="2400" dirty="0">
              <a:latin typeface="+mn-lt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/>
              <a:t>Как называются ритмические колебания стенок артерий, которые вызываются работой сердца?</a:t>
            </a:r>
            <a:endParaRPr lang="ru-RU" sz="2400" b="1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643306" y="4813994"/>
            <a:ext cx="45005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28926" y="6000768"/>
            <a:ext cx="2928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2060"/>
                </a:solidFill>
              </a:rPr>
              <a:t>Пульс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2" name="Picture 2" descr="https://catherineasquithgallery.com/uploads/posts/2021-02/1614511199_51-p-serdtse-na-belom-fone-5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4" y="119138"/>
            <a:ext cx="1525609" cy="144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https://kurieronline.ru/uploads/new_photos/16/4c/164cffb53f6af3ebc6a070d634b5820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586" y="2503942"/>
            <a:ext cx="5236497" cy="349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8704568" cy="1142984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+mn-lt"/>
              </a:rPr>
              <a:t>                                                                                     </a:t>
            </a:r>
            <a:r>
              <a:rPr lang="ru-RU" sz="2400" dirty="0" smtClean="0">
                <a:latin typeface="+mn-lt"/>
              </a:rPr>
              <a:t>  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5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</a:rPr>
              <a:t>о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</a:rPr>
              <a:t>баллов </a:t>
            </a:r>
            <a:endParaRPr lang="ru-RU" sz="2400" dirty="0">
              <a:latin typeface="+mn-lt"/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26889" y="1571612"/>
            <a:ext cx="9017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Какова главная функция эритроцитов?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14678" y="5429265"/>
            <a:ext cx="2571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       </a:t>
            </a:r>
            <a:r>
              <a:rPr lang="ru-RU" sz="3200" b="1" i="1" dirty="0" smtClean="0">
                <a:solidFill>
                  <a:srgbClr val="0033CC"/>
                </a:solidFill>
              </a:rPr>
              <a:t> </a:t>
            </a:r>
            <a:r>
              <a:rPr lang="ru-RU" sz="3200" b="1" i="1" dirty="0" smtClean="0">
                <a:solidFill>
                  <a:srgbClr val="002060"/>
                </a:solidFill>
              </a:rPr>
              <a:t>   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00166" y="142852"/>
            <a:ext cx="74295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i="1" dirty="0" smtClean="0">
                <a:solidFill>
                  <a:srgbClr val="0033CC"/>
                </a:solidFill>
              </a:rPr>
              <a:t> </a:t>
            </a:r>
            <a:r>
              <a:rPr lang="ru-RU" sz="4000" b="1" i="1" dirty="0">
                <a:solidFill>
                  <a:srgbClr val="FF0000"/>
                </a:solidFill>
              </a:rPr>
              <a:t>Кровеносная </a:t>
            </a:r>
            <a:r>
              <a:rPr lang="ru-RU" sz="4000" b="1" i="1" dirty="0" smtClean="0">
                <a:solidFill>
                  <a:srgbClr val="FF0000"/>
                </a:solidFill>
              </a:rPr>
              <a:t>система     </a:t>
            </a:r>
            <a:endParaRPr lang="ru-RU" sz="4000" dirty="0"/>
          </a:p>
        </p:txBody>
      </p:sp>
      <p:pic>
        <p:nvPicPr>
          <p:cNvPr id="12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57422" y="2857496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https://catherineasquithgallery.com/uploads/posts/2021-02/1614511199_51-p-serdtse-na-belom-fone-58.pn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01" y="206237"/>
            <a:ext cx="1525609" cy="144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catherineasquithgallery.com/uploads/posts/2021-02/1614511199_51-p-serdtse-na-belom-fone-58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810" y="4005064"/>
            <a:ext cx="1815602" cy="171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8786874" cy="1142984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+mn-lt"/>
              </a:rPr>
              <a:t>                                                                                     </a:t>
            </a:r>
            <a:r>
              <a:rPr lang="ru-RU" sz="2400" dirty="0" smtClean="0">
                <a:latin typeface="+mn-lt"/>
              </a:rPr>
              <a:t>   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5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</a:rPr>
              <a:t>о баллов </a:t>
            </a:r>
            <a:endParaRPr lang="ru-RU" sz="2400" dirty="0">
              <a:latin typeface="+mn-lt"/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26889" y="1571612"/>
            <a:ext cx="9017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2"/>
                </a:solidFill>
              </a:rPr>
              <a:t>Какова главная функция эритроцитов?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99256" y="5748530"/>
            <a:ext cx="34455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2060"/>
                </a:solidFill>
              </a:rPr>
              <a:t>Перенос эритроцитов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4348" y="142852"/>
            <a:ext cx="82153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i="1" dirty="0" smtClean="0">
                <a:solidFill>
                  <a:srgbClr val="0033CC"/>
                </a:solidFill>
              </a:rPr>
              <a:t> </a:t>
            </a:r>
            <a:r>
              <a:rPr lang="ru-RU" sz="5400" b="1" i="1" dirty="0" smtClean="0">
                <a:solidFill>
                  <a:srgbClr val="0033CC"/>
                </a:solidFill>
              </a:rPr>
              <a:t>     </a:t>
            </a:r>
            <a:r>
              <a:rPr lang="ru-RU" sz="4400" b="1" i="1" dirty="0" smtClean="0">
                <a:solidFill>
                  <a:srgbClr val="FF0000"/>
                </a:solidFill>
              </a:rPr>
              <a:t>Кровеносная система </a:t>
            </a:r>
            <a:r>
              <a:rPr lang="ru-RU" sz="4400" b="1" i="1" dirty="0" smtClean="0">
                <a:solidFill>
                  <a:srgbClr val="0033CC"/>
                </a:solidFill>
              </a:rPr>
              <a:t>                     </a:t>
            </a:r>
            <a:endParaRPr lang="ru-RU" sz="4400" dirty="0"/>
          </a:p>
        </p:txBody>
      </p:sp>
      <p:pic>
        <p:nvPicPr>
          <p:cNvPr id="11" name="Picture 2" descr="https://catherineasquithgallery.com/uploads/posts/2021-02/1614511199_51-p-serdtse-na-belom-fone-58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464"/>
            <a:ext cx="1525609" cy="144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s://cf.ppt-online.org/files1/slide/h/hiSuoHP47NtsQ1BWbT52fwze0kJD9ydmvIagxpK3c/slide-1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413" y="2231690"/>
            <a:ext cx="4620062" cy="3460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553480" cy="1500174"/>
          </a:xfrm>
        </p:spPr>
        <p:txBody>
          <a:bodyPr/>
          <a:lstStyle/>
          <a:p>
            <a:r>
              <a:rPr lang="ru-RU" dirty="0" smtClean="0"/>
              <a:t>                                                  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1о баллов 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/>
              <a:t>Столица Финляндии</a:t>
            </a:r>
            <a:endParaRPr lang="ru-RU" sz="2800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cap="none" spc="0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Северная Европа</a:t>
            </a:r>
            <a:endParaRPr lang="ru-RU" sz="5400" b="1" i="1" cap="none" spc="0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428860" y="2643182"/>
            <a:ext cx="4500594" cy="233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AutoShape 2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553480" cy="1500174"/>
          </a:xfrm>
        </p:spPr>
        <p:txBody>
          <a:bodyPr/>
          <a:lstStyle/>
          <a:p>
            <a:pPr algn="ctr"/>
            <a:r>
              <a:rPr lang="ru-RU" dirty="0" smtClean="0"/>
              <a:t> </a:t>
            </a:r>
            <a:r>
              <a:rPr lang="ru-RU" b="1" i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Северная Европа</a:t>
            </a:r>
            <a:r>
              <a:rPr lang="ru-RU" b="1" i="1" cap="none" dirty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i="1" cap="none" dirty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dirty="0" smtClean="0"/>
              <a:t>   </a:t>
            </a:r>
            <a:r>
              <a:rPr lang="ru-RU" dirty="0" smtClean="0"/>
              <a:t> </a:t>
            </a:r>
            <a:r>
              <a:rPr lang="ru-RU" sz="2400" dirty="0" smtClean="0"/>
              <a:t>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1о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баллов 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30383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2800" b="1" dirty="0"/>
              <a:t>Столица Финляндии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marL="0" indent="0" algn="ctr">
              <a:buNone/>
            </a:pPr>
            <a:r>
              <a:rPr lang="ru-RU" sz="3800" b="1" i="1" dirty="0" smtClean="0">
                <a:solidFill>
                  <a:srgbClr val="0033CC"/>
                </a:solidFill>
              </a:rPr>
              <a:t>Хельсинки</a:t>
            </a:r>
            <a:endParaRPr lang="ru-RU" sz="3800" b="1" i="1" dirty="0">
              <a:solidFill>
                <a:srgbClr val="0033CC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i="1" cap="none" spc="0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endParaRPr lang="ru-RU" sz="2800" b="1" i="1" cap="none" spc="0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7410" name="Picture 2" descr="https://static.ngs.ru/news/2020/99/preview/454bbf0b0c5ab47a099d2fc1e00505310c20ff99_3000_20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132856"/>
            <a:ext cx="5671960" cy="3781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57166"/>
            <a:ext cx="8686800" cy="938234"/>
          </a:xfrm>
        </p:spPr>
        <p:txBody>
          <a:bodyPr>
            <a:normAutofit fontScale="90000"/>
          </a:bodyPr>
          <a:lstStyle/>
          <a:p>
            <a:r>
              <a:rPr lang="ru-RU" sz="16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16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</a:rPr>
              <a:t>                                                       </a:t>
            </a:r>
            <a:r>
              <a:rPr lang="ru-RU" sz="27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2о баллов </a:t>
            </a:r>
            <a: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/>
              <a:t>Какой залив Балтийского моря омывает Швецию и Финляндию?</a:t>
            </a:r>
            <a:endParaRPr lang="ru-RU" sz="2800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35782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764383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i="1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5400" b="1" i="1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Северная Европа</a:t>
            </a:r>
            <a:endParaRPr lang="ru-RU" sz="5400" b="1" i="1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ru-RU" sz="5400" b="1" i="1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1" name="Picture 16" descr="C:\Users\Пользователь\Desktop\с флэшки\tomakov-3 копия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500298" y="257174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57166"/>
            <a:ext cx="8686800" cy="93823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6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16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</a:rPr>
              <a:t> </a:t>
            </a:r>
            <a:r>
              <a:rPr lang="ru-RU" b="1" i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Северная Европа</a:t>
            </a:r>
            <a:r>
              <a:rPr lang="ru-RU" b="1" i="1" cap="none" dirty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i="1" cap="none" dirty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7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2о </a:t>
            </a:r>
            <a:r>
              <a:rPr lang="ru-RU" sz="27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баллов </a:t>
            </a:r>
            <a: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5562600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sz="2400" b="1" dirty="0"/>
              <a:t>Какой залив Балтийского моря омывает Швецию и Финляндию</a:t>
            </a:r>
            <a:r>
              <a:rPr lang="ru-RU" sz="2400" b="1" dirty="0" smtClean="0"/>
              <a:t>?</a:t>
            </a:r>
            <a:endParaRPr lang="ru-RU" sz="2400" b="1" dirty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sz="3500" b="1" i="1" dirty="0" smtClean="0">
              <a:solidFill>
                <a:srgbClr val="0033CC"/>
              </a:solidFill>
            </a:endParaRPr>
          </a:p>
          <a:p>
            <a:pPr algn="ctr"/>
            <a:endParaRPr lang="ru-RU" sz="3500" b="1" i="1" dirty="0" smtClean="0">
              <a:solidFill>
                <a:srgbClr val="0033CC"/>
              </a:solidFill>
            </a:endParaRPr>
          </a:p>
          <a:p>
            <a:pPr algn="ctr"/>
            <a:endParaRPr lang="ru-RU" sz="3500" b="1" i="1" dirty="0" smtClean="0">
              <a:solidFill>
                <a:srgbClr val="0033CC"/>
              </a:solidFill>
            </a:endParaRPr>
          </a:p>
          <a:p>
            <a:pPr algn="ctr"/>
            <a:endParaRPr lang="ru-RU" sz="3500" b="1" i="1" dirty="0">
              <a:solidFill>
                <a:srgbClr val="0033CC"/>
              </a:solidFill>
            </a:endParaRPr>
          </a:p>
          <a:p>
            <a:pPr marL="0" indent="0" algn="ctr">
              <a:buNone/>
            </a:pPr>
            <a:r>
              <a:rPr lang="ru-RU" sz="3500" b="1" i="1" dirty="0" smtClean="0">
                <a:solidFill>
                  <a:srgbClr val="0033CC"/>
                </a:solidFill>
              </a:rPr>
              <a:t>Ботнический залив</a:t>
            </a:r>
            <a:endParaRPr lang="ru-RU" sz="3500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35782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76438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i="1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</a:t>
            </a:r>
            <a:endParaRPr lang="ru-RU" sz="5400" b="1" i="1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8434" name="Picture 2" descr="https://karunika.ru/_sf/6/0640283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362" y="1830019"/>
            <a:ext cx="5972472" cy="4479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 fontScale="90000"/>
          </a:bodyPr>
          <a:lstStyle/>
          <a:p>
            <a:r>
              <a:rPr lang="ru-RU" sz="8000" b="1" i="1" cap="none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8000" b="1" i="1" cap="none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6600" b="1" cap="none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</a:t>
            </a:r>
            <a: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Какую из стран Северной Европы называют «краем тысячи озер»?</a:t>
            </a:r>
            <a:endParaRPr lang="ru-RU" sz="2400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35782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16" descr="C:\Users\Пользователь\Desktop\с флэшки\tomakov-3 копия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428860" y="257174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7000892" y="428604"/>
            <a:ext cx="16430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n>
                  <a:solidFill>
                    <a:schemeClr val="accent2"/>
                  </a:solidFill>
                </a:ln>
              </a:rPr>
              <a:t>3о баллов </a:t>
            </a: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39552" y="142852"/>
            <a:ext cx="61137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i="1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Северная Европа</a:t>
            </a:r>
            <a:endParaRPr lang="ru-RU" sz="5400" b="1" i="1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 fontScale="90000"/>
          </a:bodyPr>
          <a:lstStyle/>
          <a:p>
            <a:r>
              <a:rPr lang="ru-RU" sz="8000" b="1" i="1" cap="none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8000" b="1" i="1" cap="none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6600" b="1" cap="none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</a:t>
            </a:r>
            <a: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182"/>
            <a:ext cx="8686800" cy="5675186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400" b="1" dirty="0"/>
              <a:t>Какую из стран Северной Европы называют «краем тысячи озер»?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>
              <a:solidFill>
                <a:srgbClr val="0033CC"/>
              </a:solidFill>
            </a:endParaRPr>
          </a:p>
          <a:p>
            <a:pPr marL="0" indent="0" algn="ctr">
              <a:buNone/>
            </a:pPr>
            <a:r>
              <a:rPr lang="ru-RU" b="1" i="1" dirty="0" smtClean="0">
                <a:solidFill>
                  <a:srgbClr val="0033CC"/>
                </a:solidFill>
              </a:rPr>
              <a:t>Финляндия</a:t>
            </a:r>
            <a:endParaRPr lang="ru-RU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35782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000892" y="428604"/>
            <a:ext cx="16430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n>
                  <a:solidFill>
                    <a:schemeClr val="accent2"/>
                  </a:solidFill>
                </a:ln>
              </a:rPr>
              <a:t>3о баллов </a:t>
            </a: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142852"/>
            <a:ext cx="6723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i="1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Северная Европа</a:t>
            </a:r>
            <a:endParaRPr lang="ru-RU" sz="5400" b="1" i="1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9460" name="Picture 4" descr="https://vsegda-pomnim.com/uploads/posts/2022-04/1648860712_48-vsegda-pomnim-com-p-finlyandiya-tisyacha-ozer-foto-5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89512"/>
            <a:ext cx="7130416" cy="4010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686800" cy="838200"/>
          </a:xfrm>
        </p:spPr>
        <p:txBody>
          <a:bodyPr>
            <a:noAutofit/>
          </a:bodyPr>
          <a:lstStyle/>
          <a:p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                </a:t>
            </a:r>
            <a:b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</a:b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r>
              <a:rPr lang="ru-RU" sz="5400" b="1" i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Северная Европа</a:t>
            </a:r>
            <a:r>
              <a:rPr lang="ru-RU" sz="5400" b="1" i="1" cap="none" dirty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5400" b="1" i="1" cap="none" dirty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i="1" cap="none" dirty="0" smtClean="0">
                <a:ln w="11430"/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4</a:t>
            </a:r>
            <a:r>
              <a:rPr lang="ru-RU" sz="2400" b="1" i="1" cap="none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о </a:t>
            </a:r>
            <a:r>
              <a:rPr lang="ru-RU" sz="2400" b="1" i="1" cap="none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баллов </a:t>
            </a:r>
            <a:r>
              <a:rPr lang="ru-RU" sz="54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/>
            </a:r>
            <a:br>
              <a:rPr lang="ru-RU" sz="54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</a:t>
            </a:r>
            <a:r>
              <a:rPr lang="ru-RU" sz="5400" b="1" i="1" dirty="0" smtClean="0">
                <a:ln w="11430"/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</a:t>
            </a: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/>
                <a:latin typeface="+mn-lt"/>
              </a:rPr>
              <a:t> </a:t>
            </a:r>
            <a:endParaRPr lang="ru-RU" sz="5400" dirty="0">
              <a:latin typeface="+mn-lt"/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42926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" name="Содержимое 2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2800" b="1" dirty="0" smtClean="0"/>
              <a:t>На каком полуострове расположены Норвегия  и Швеция?</a:t>
            </a:r>
            <a:endParaRPr lang="ru-RU" sz="2800" b="1" dirty="0" smtClean="0"/>
          </a:p>
          <a:p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3643306" y="5143512"/>
            <a:ext cx="2132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26" name="Picture 16" descr="C:\Users\Пользователь\Desktop\с флэшки\tomakov-3 копия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357422" y="278605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686800" cy="564278"/>
          </a:xfrm>
        </p:spPr>
        <p:txBody>
          <a:bodyPr>
            <a:noAutofit/>
          </a:bodyPr>
          <a:lstStyle/>
          <a:p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                </a:t>
            </a:r>
            <a:b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</a:b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   </a:t>
            </a:r>
            <a:r>
              <a:rPr lang="ru-RU" sz="4000" b="1" i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Северная Европа</a:t>
            </a: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</a:t>
            </a:r>
            <a:r>
              <a:rPr lang="ru-RU" sz="2400" b="1" i="1" cap="none" dirty="0" smtClean="0">
                <a:ln w="11430"/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4</a:t>
            </a:r>
            <a:r>
              <a:rPr lang="ru-RU" sz="2400" b="1" i="1" cap="none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о </a:t>
            </a:r>
            <a:r>
              <a:rPr lang="ru-RU" sz="2400" b="1" i="1" cap="none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баллов </a:t>
            </a:r>
            <a:r>
              <a:rPr lang="ru-RU" sz="54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/>
            </a:r>
            <a:br>
              <a:rPr lang="ru-RU" sz="54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</a:t>
            </a:r>
            <a:r>
              <a:rPr lang="ru-RU" sz="5400" b="1" i="1" dirty="0" smtClean="0">
                <a:ln w="11430"/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</a:t>
            </a: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/>
                <a:latin typeface="+mn-lt"/>
              </a:rPr>
              <a:t> </a:t>
            </a:r>
            <a:endParaRPr lang="ru-RU" sz="5400" dirty="0">
              <a:latin typeface="+mn-lt"/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42926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" name="Содержимое 21"/>
          <p:cNvSpPr>
            <a:spLocks noGrp="1"/>
          </p:cNvSpPr>
          <p:nvPr>
            <p:ph idx="1"/>
          </p:nvPr>
        </p:nvSpPr>
        <p:spPr>
          <a:xfrm>
            <a:off x="313429" y="980728"/>
            <a:ext cx="8686800" cy="5604270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b="1" dirty="0"/>
              <a:t>На каком полуострове расположены Норвегия  и Швеция?</a:t>
            </a:r>
          </a:p>
          <a:p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2843808" y="6267640"/>
            <a:ext cx="30243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33CC"/>
                </a:solidFill>
              </a:rPr>
              <a:t>Скандинавский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20482" name="Picture 2" descr="https://grandgames.net/puzzle/f1200/skandinavskij_poluos_5e4849c02adf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481" y="2256257"/>
            <a:ext cx="6264696" cy="3915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https://investments.academic.ru/pictures/investments/img1994869_Skandinavskiy_poluostrov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9" y="1988840"/>
            <a:ext cx="6385528" cy="4384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28604"/>
            <a:ext cx="8686800" cy="642942"/>
          </a:xfrm>
        </p:spPr>
        <p:txBody>
          <a:bodyPr>
            <a:noAutofit/>
          </a:bodyPr>
          <a:lstStyle/>
          <a:p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5400" b="1" i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Северная </a:t>
            </a:r>
            <a:r>
              <a:rPr lang="ru-RU" sz="5400" b="1" i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Европа</a:t>
            </a: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5о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баллов </a:t>
            </a: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</a:t>
            </a:r>
            <a:r>
              <a:rPr lang="ru-RU" sz="5400" cap="none" dirty="0" smtClean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5400" cap="none" dirty="0" smtClean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5400" i="1" cap="none" dirty="0" smtClean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5400" i="1" cap="none" dirty="0" smtClean="0">
                <a:solidFill>
                  <a:schemeClr val="tx1"/>
                </a:solidFill>
                <a:effectLst/>
                <a:latin typeface="+mn-lt"/>
              </a:rPr>
            </a:br>
            <a:endParaRPr lang="ru-RU" sz="5400" cap="none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875234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600" b="1" dirty="0" smtClean="0"/>
              <a:t>Родиной какого вида спорта является Норвегия?</a:t>
            </a:r>
            <a:endParaRPr lang="ru-RU" sz="2600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r>
              <a:rPr lang="ru-RU" b="1" i="1" dirty="0" smtClean="0">
                <a:solidFill>
                  <a:srgbClr val="0033CC"/>
                </a:solidFill>
              </a:rPr>
              <a:t> </a:t>
            </a: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42926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1" name="Picture 16" descr="C:\Users\Пользователь\Desktop\с флэшки\tomakov-3 копия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500298" y="2643182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190" y="260649"/>
            <a:ext cx="8686800" cy="453708"/>
          </a:xfrm>
        </p:spPr>
        <p:txBody>
          <a:bodyPr>
            <a:noAutofit/>
          </a:bodyPr>
          <a:lstStyle/>
          <a:p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5400" b="1" i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Северная </a:t>
            </a:r>
            <a:r>
              <a:rPr lang="ru-RU" sz="5400" b="1" i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Европа</a:t>
            </a: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5о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баллов </a:t>
            </a: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</a:t>
            </a:r>
            <a:r>
              <a:rPr lang="ru-RU" sz="5400" cap="none" dirty="0" smtClean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5400" cap="none" dirty="0" smtClean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5400" i="1" cap="none" dirty="0" smtClean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5400" i="1" cap="none" dirty="0" smtClean="0">
                <a:solidFill>
                  <a:schemeClr val="tx1"/>
                </a:solidFill>
                <a:effectLst/>
                <a:latin typeface="+mn-lt"/>
              </a:rPr>
            </a:br>
            <a:endParaRPr lang="ru-RU" sz="5400" cap="none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80527" y="714357"/>
            <a:ext cx="9323752" cy="5955003"/>
          </a:xfrm>
        </p:spPr>
        <p:txBody>
          <a:bodyPr>
            <a:normAutofit lnSpcReduction="10000"/>
          </a:bodyPr>
          <a:lstStyle/>
          <a:p>
            <a:pPr algn="ctr"/>
            <a:endParaRPr lang="ru-RU" sz="2600" b="1" dirty="0" smtClean="0"/>
          </a:p>
          <a:p>
            <a:pPr marL="0" indent="0" algn="ctr">
              <a:buNone/>
            </a:pPr>
            <a:r>
              <a:rPr lang="ru-RU" sz="2600" b="1" dirty="0" smtClean="0"/>
              <a:t>Родиной </a:t>
            </a:r>
            <a:r>
              <a:rPr lang="ru-RU" sz="2600" b="1" dirty="0"/>
              <a:t>какого вида спорта является Норвегия?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r>
              <a:rPr lang="ru-RU" b="1" i="1" dirty="0" smtClean="0">
                <a:solidFill>
                  <a:srgbClr val="0033CC"/>
                </a:solidFill>
              </a:rPr>
              <a:t> </a:t>
            </a: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marL="0" indent="0"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  <a:p>
            <a:pPr marL="0" indent="0" algn="ctr">
              <a:buNone/>
            </a:pPr>
            <a:endParaRPr lang="ru-RU" b="1" i="1" dirty="0">
              <a:solidFill>
                <a:srgbClr val="0033CC"/>
              </a:solidFill>
            </a:endParaRPr>
          </a:p>
          <a:p>
            <a:pPr marL="0" indent="0" algn="ctr">
              <a:buNone/>
            </a:pPr>
            <a:r>
              <a:rPr lang="ru-RU" b="1" i="1" dirty="0" smtClean="0">
                <a:solidFill>
                  <a:srgbClr val="0033CC"/>
                </a:solidFill>
              </a:rPr>
              <a:t>Лыжный спорт</a:t>
            </a:r>
            <a:endParaRPr lang="ru-RU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42926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1506" name="Picture 2" descr="https://www.sports.ru/dynamic_images/news/111/337/383/0/share/f8f44a_no_logo_no_tex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20297"/>
            <a:ext cx="7217218" cy="3789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/>
              <a:t>Главой какого государства 70 лет являлась королева Елизавета </a:t>
            </a:r>
            <a:r>
              <a:rPr lang="en-US" sz="2400" b="1" dirty="0" smtClean="0"/>
              <a:t>II</a:t>
            </a:r>
            <a:r>
              <a:rPr lang="ru-RU" sz="2400" b="1" dirty="0" smtClean="0"/>
              <a:t>?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65380"/>
            <a:ext cx="892974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Западная Европа  </a:t>
            </a:r>
            <a:r>
              <a:rPr lang="ru-RU" sz="2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10 </a:t>
            </a:r>
            <a:r>
              <a:rPr lang="ru-RU" sz="2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баллов</a:t>
            </a:r>
            <a:endParaRPr lang="ru-RU" sz="2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714744" y="5429264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8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57422" y="278605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92662"/>
            <a:ext cx="8686800" cy="47874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/>
              <a:t>Главой </a:t>
            </a:r>
            <a:r>
              <a:rPr lang="ru-RU" sz="2400" b="1" dirty="0"/>
              <a:t>какого государства 70 лет являлась королева Елизавета </a:t>
            </a:r>
            <a:r>
              <a:rPr lang="en-US" sz="2400" b="1" dirty="0"/>
              <a:t>II</a:t>
            </a:r>
            <a:r>
              <a:rPr lang="ru-RU" sz="2400" b="1" dirty="0"/>
              <a:t>?</a:t>
            </a:r>
          </a:p>
          <a:p>
            <a:pPr algn="ctr"/>
            <a:r>
              <a:rPr lang="ru-RU" sz="2400" b="1" dirty="0" smtClean="0"/>
              <a:t>.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3" y="0"/>
            <a:ext cx="892974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Западная Европа </a:t>
            </a:r>
            <a:r>
              <a:rPr lang="ru-RU" sz="2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10 </a:t>
            </a:r>
            <a:r>
              <a:rPr lang="ru-RU" sz="2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баллов</a:t>
            </a:r>
            <a:endParaRPr lang="ru-RU" sz="2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71473" y="5042278"/>
            <a:ext cx="77152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200" b="1" i="1" dirty="0" smtClean="0">
              <a:solidFill>
                <a:srgbClr val="0033CC"/>
              </a:solidFill>
            </a:endParaRPr>
          </a:p>
          <a:p>
            <a:pPr algn="ctr"/>
            <a:r>
              <a:rPr lang="ru-RU" sz="3200" b="1" i="1" dirty="0" smtClean="0">
                <a:solidFill>
                  <a:srgbClr val="0033CC"/>
                </a:solidFill>
              </a:rPr>
              <a:t>Соединенное королевство Великобритании и Северной Ирландии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22530" name="Picture 2" descr="https://tvcenter.ru/wp-content/uploads/2022/09/1000x745_0xac120003_2023313178157106155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204864"/>
            <a:ext cx="4350461" cy="3241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18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0"/>
            <a:ext cx="885827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Западная Европа </a:t>
            </a:r>
            <a:r>
              <a:rPr lang="ru-RU" sz="24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20 </a:t>
            </a:r>
            <a:r>
              <a:rPr lang="ru-RU" sz="24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баллов</a:t>
            </a:r>
            <a:endParaRPr lang="ru-RU" sz="2400" i="1" dirty="0"/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57422" y="292893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1231896"/>
          </a:xfrm>
        </p:spPr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r>
              <a:rPr lang="ru-RU" sz="7000" b="1" dirty="0" smtClean="0"/>
              <a:t>На территории какой страны находится исток реки Дунай?</a:t>
            </a:r>
            <a:endParaRPr lang="ru-RU" sz="70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lvl="8" algn="ctr"/>
            <a:endParaRPr lang="ru-RU" sz="600" b="1" dirty="0" smtClean="0"/>
          </a:p>
          <a:p>
            <a:pPr lvl="8" algn="ctr"/>
            <a:r>
              <a:rPr lang="ru-RU" sz="600" b="1" dirty="0" smtClean="0">
                <a:hlinkClick r:id="rId3" action="ppaction://hlinksldjump"/>
              </a:rPr>
              <a:t> </a:t>
            </a:r>
            <a:endParaRPr lang="ru-RU" sz="600" b="1" dirty="0" smtClean="0"/>
          </a:p>
        </p:txBody>
      </p:sp>
      <p:pic>
        <p:nvPicPr>
          <p:cNvPr id="17" name="Picture 5" descr="32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103770">
            <a:off x="138225" y="1874708"/>
            <a:ext cx="1928611" cy="12432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18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0"/>
            <a:ext cx="896448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Западная Европа </a:t>
            </a:r>
            <a:r>
              <a:rPr lang="ru-RU" sz="24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20 </a:t>
            </a:r>
            <a:r>
              <a:rPr lang="ru-RU" sz="24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баллов</a:t>
            </a:r>
            <a:endParaRPr lang="ru-RU" sz="2400" i="1" dirty="0"/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304800" y="980728"/>
            <a:ext cx="8686800" cy="9480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/>
              <a:t>На территории какой страны находится исток реки Дунай?</a:t>
            </a:r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lvl="8" algn="ctr"/>
            <a:endParaRPr lang="ru-RU" sz="6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</p:txBody>
      </p:sp>
      <p:sp>
        <p:nvSpPr>
          <p:cNvPr id="11" name="Прямоугольник 10"/>
          <p:cNvSpPr/>
          <p:nvPr/>
        </p:nvSpPr>
        <p:spPr>
          <a:xfrm>
            <a:off x="2494598" y="5796553"/>
            <a:ext cx="3949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33CC"/>
                </a:solidFill>
              </a:rPr>
              <a:t>Германия</a:t>
            </a:r>
            <a:endParaRPr lang="ru-RU" sz="3200" b="1" i="1" dirty="0" smtClean="0">
              <a:solidFill>
                <a:srgbClr val="0033CC"/>
              </a:solidFill>
            </a:endParaRPr>
          </a:p>
        </p:txBody>
      </p:sp>
      <p:pic>
        <p:nvPicPr>
          <p:cNvPr id="23554" name="Picture 2" descr="Исток Дуна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151" y="1723612"/>
            <a:ext cx="6260185" cy="40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700" b="1" cap="none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Западная Европа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30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баллов</a:t>
            </a:r>
            <a:b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</a:br>
            <a:endParaRPr lang="ru-RU" sz="2700" i="1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11398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/>
              <a:t>На какой реке стоит столица Франции?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857620" y="5429264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200" b="1" i="1" dirty="0">
              <a:solidFill>
                <a:srgbClr val="0033CC"/>
              </a:solidFill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5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71736" y="278605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07171"/>
            <a:ext cx="8976970" cy="838200"/>
          </a:xfrm>
        </p:spPr>
        <p:txBody>
          <a:bodyPr>
            <a:normAutofit fontScale="90000"/>
          </a:bodyPr>
          <a:lstStyle/>
          <a:p>
            <a:r>
              <a:rPr lang="ru-RU" sz="6000" b="1" cap="none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Западная Европа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30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баллов</a:t>
            </a:r>
            <a:b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</a:br>
            <a:endParaRPr lang="ru-RU" sz="2700" i="1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45372"/>
            <a:ext cx="8686800" cy="503475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/>
              <a:t>На какой реке стоит столица Франции?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851920" y="5940569"/>
            <a:ext cx="14821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33CC"/>
                </a:solidFill>
              </a:rPr>
              <a:t>Сена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4578" name="Picture 2" descr="https://vsegda-pomnim.com/uploads/posts/2022-03/1648674760_1-vsegda-pomnim-com-p-reka-sena-v-parizhe-foto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665772"/>
            <a:ext cx="6420219" cy="4274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r>
              <a:rPr lang="ru-RU" sz="66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66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</a:t>
            </a:r>
            <a:r>
              <a:rPr lang="ru-RU" sz="40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Западная </a:t>
            </a:r>
            <a:r>
              <a:rPr lang="ru-RU" sz="4000" b="1" cap="none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Европа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40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баллов</a:t>
            </a:r>
            <a:endParaRPr lang="ru-RU" sz="2700" i="1" dirty="0">
              <a:effectLst/>
              <a:latin typeface="+mn-lt"/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 flipH="1">
            <a:off x="1115616" y="1295401"/>
            <a:ext cx="76712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Как называются самые высокие горы, целиком располагающиеся в Европе на территории восьми стран (Франции, </a:t>
            </a:r>
            <a:r>
              <a:rPr lang="ru-RU" sz="2400" b="1" dirty="0">
                <a:solidFill>
                  <a:schemeClr val="tx2"/>
                </a:solidFill>
              </a:rPr>
              <a:t>А</a:t>
            </a:r>
            <a:r>
              <a:rPr lang="ru-RU" sz="2400" b="1" dirty="0" smtClean="0">
                <a:solidFill>
                  <a:schemeClr val="tx2"/>
                </a:solidFill>
              </a:rPr>
              <a:t>встрии, Швейцарии и других)?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29058" y="5715016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0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643174" y="2714620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14347" y="0"/>
            <a:ext cx="9205947" cy="620688"/>
          </a:xfrm>
        </p:spPr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66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</a:t>
            </a:r>
            <a:r>
              <a:rPr lang="ru-RU" sz="44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Западная </a:t>
            </a:r>
            <a:r>
              <a:rPr lang="ru-RU" sz="4400" b="1" cap="none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Европа</a:t>
            </a:r>
            <a:r>
              <a:rPr lang="ru-RU" sz="4400" b="1" i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40 баллов</a:t>
            </a:r>
            <a:endParaRPr lang="ru-RU" sz="2700" i="1" dirty="0">
              <a:effectLst/>
              <a:latin typeface="+mn-lt"/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 flipH="1">
            <a:off x="201421" y="764704"/>
            <a:ext cx="86266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2"/>
                </a:solidFill>
              </a:rPr>
              <a:t>Как называются самые высокие горы, целиком располагающиеся в Европе на территории восьми стран (Франции, Австрии, Швейцарии и других</a:t>
            </a:r>
            <a:r>
              <a:rPr lang="ru-RU" sz="2400" b="1" dirty="0" smtClean="0">
                <a:solidFill>
                  <a:schemeClr val="tx2"/>
                </a:solidFill>
              </a:rPr>
              <a:t>)?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29058" y="5715016"/>
            <a:ext cx="136928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200" b="1" i="1" dirty="0" smtClean="0">
              <a:solidFill>
                <a:srgbClr val="0033CC"/>
              </a:solidFill>
            </a:endParaRPr>
          </a:p>
          <a:p>
            <a:r>
              <a:rPr lang="ru-RU" sz="3200" b="1" i="1" dirty="0" smtClean="0">
                <a:solidFill>
                  <a:srgbClr val="0033CC"/>
                </a:solidFill>
              </a:rPr>
              <a:t>Альпы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25602" name="Picture 2" descr="https://ic.pics.livejournal.com/valerygent/78372329/6967/6967_origin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353" y="1968690"/>
            <a:ext cx="6264696" cy="4147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90267"/>
            <a:ext cx="8686800" cy="836828"/>
          </a:xfrm>
        </p:spPr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</a:t>
            </a:r>
            <a:r>
              <a:rPr lang="ru-RU" sz="4400" b="1" cap="none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Западная Европа</a:t>
            </a:r>
            <a:r>
              <a:rPr lang="ru-RU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50 баллов</a:t>
            </a:r>
            <a:endParaRPr lang="ru-RU" sz="2700" i="1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27096"/>
            <a:ext cx="8686800" cy="106174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400" b="1" dirty="0" smtClean="0"/>
              <a:t>Эта страна – мировой финансовый центр. </a:t>
            </a:r>
            <a:r>
              <a:rPr lang="ru-RU" sz="2400" b="1" dirty="0" smtClean="0"/>
              <a:t>Банки этого государства считаются самыми надежными. Также во всем мире получили известность часы, которые производятся здесь.</a:t>
            </a:r>
            <a:endParaRPr lang="ru-RU" sz="2400" b="1" dirty="0"/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714744" y="6000768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8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699792" y="2348880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6" descr="https://vikupchasov.ru/wp-content/uploads/2020/10/look.com_.ua-1861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130" y="4450814"/>
            <a:ext cx="2573534" cy="193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90267"/>
            <a:ext cx="8686800" cy="674437"/>
          </a:xfrm>
        </p:spPr>
        <p:txBody>
          <a:bodyPr>
            <a:normAutofit fontScale="90000"/>
          </a:bodyPr>
          <a:lstStyle/>
          <a:p>
            <a:r>
              <a:rPr lang="ru-RU" sz="6600" b="1" cap="none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Западная Европа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50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баллов</a:t>
            </a:r>
            <a:endParaRPr lang="ru-RU" sz="2700" i="1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11710"/>
            <a:ext cx="8686800" cy="52684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/>
              <a:t>Эта страна – мировой финансовый центр. Банки этого государства считаются самыми надежными. Также во всем мире получили известность часы, которые производятся здесь.</a:t>
            </a:r>
            <a:endParaRPr lang="ru-RU" sz="2400" b="1" dirty="0"/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275856" y="5911176"/>
            <a:ext cx="244827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</a:t>
            </a:r>
            <a:r>
              <a:rPr lang="ru-RU" sz="3200" b="1" i="1" dirty="0" smtClean="0">
                <a:solidFill>
                  <a:srgbClr val="0033CC"/>
                </a:solidFill>
              </a:rPr>
              <a:t>Швейцария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26626" name="Picture 2" descr="https://www.my-event-in-switzerland.ch/uploads/5f8809bc6e430/My%20Event%20in%20Switzerland%20Zermatt%2014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285" y="2378625"/>
            <a:ext cx="5658845" cy="3634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https://ostrovrusa.ru/wp-content/uploads/2019/10/blobid157028532887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0" descr="https://ostrovrusa.ru/wp-content/uploads/2019/10/blobid1570285328879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6638" name="Picture 14" descr="https://swissinform.ru/wp-content/uploads/2018/10/natsionalnyy-bank-shveytsari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4570" y="2310546"/>
            <a:ext cx="5957217" cy="3973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40" name="Picture 16" descr="https://vikupchasov.ru/wp-content/uploads/2020/10/look.com_.ua-1861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060848"/>
            <a:ext cx="2573534" cy="193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</a:t>
            </a:r>
            <a:r>
              <a:rPr lang="ru-RU" sz="4400" b="1" i="1" cap="none" dirty="0" smtClean="0">
                <a:ln w="11430"/>
                <a:solidFill>
                  <a:srgbClr val="0033CC"/>
                </a:solidFill>
                <a:effectLst/>
                <a:latin typeface="+mn-lt"/>
              </a:rPr>
              <a:t>Южная Европа</a:t>
            </a:r>
            <a:r>
              <a:rPr lang="ru-RU" sz="44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</a:t>
            </a:r>
            <a:r>
              <a:rPr lang="ru-RU" sz="2700" b="1" i="1" cap="none" dirty="0" smtClean="0">
                <a:ln w="11430"/>
                <a:effectLst/>
                <a:latin typeface="+mn-lt"/>
              </a:rPr>
              <a:t>10 баллов</a:t>
            </a:r>
            <a:endParaRPr lang="ru-RU" sz="2700" i="1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На каком полуострове расположены Испания и Португалия?</a:t>
            </a:r>
            <a:endParaRPr lang="ru-RU" sz="2400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0" name="Picture 16" descr="C:\Users\Пользователь\Desktop\с флэшки\tomakov-3 копия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643174" y="242886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360040"/>
          </a:xfrm>
        </p:spPr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</a:t>
            </a:r>
            <a:r>
              <a:rPr lang="ru-RU" sz="4400" b="1" i="1" cap="none" dirty="0" smtClean="0">
                <a:ln w="11430"/>
                <a:solidFill>
                  <a:srgbClr val="0033CC"/>
                </a:solidFill>
                <a:effectLst/>
              </a:rPr>
              <a:t>Южная </a:t>
            </a:r>
            <a:r>
              <a:rPr lang="ru-RU" sz="4400" b="1" i="1" cap="none" dirty="0">
                <a:ln w="11430"/>
                <a:solidFill>
                  <a:srgbClr val="0033CC"/>
                </a:solidFill>
                <a:effectLst/>
              </a:rPr>
              <a:t>Европа</a:t>
            </a:r>
            <a:r>
              <a:rPr lang="ru-RU" sz="44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</a:t>
            </a:r>
            <a:r>
              <a:rPr lang="ru-RU" sz="2700" b="1" i="1" cap="none" dirty="0" smtClean="0">
                <a:ln w="11430"/>
                <a:effectLst/>
                <a:latin typeface="+mn-lt"/>
              </a:rPr>
              <a:t>10 баллов</a:t>
            </a:r>
            <a:endParaRPr lang="ru-RU" sz="2700" i="1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08720"/>
            <a:ext cx="8686800" cy="5832648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ru-RU" sz="4000" b="1" dirty="0"/>
              <a:t>На каком полуострове расположены Испания и Португалия?</a:t>
            </a:r>
          </a:p>
          <a:p>
            <a:pPr algn="ctr"/>
            <a:r>
              <a:rPr lang="ru-RU" sz="4000" b="1" dirty="0" smtClean="0"/>
              <a:t>.</a:t>
            </a:r>
            <a:endParaRPr lang="ru-RU" sz="4000" b="1" dirty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b="1" i="1" dirty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b="1" i="1" dirty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b="1" i="1" dirty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sz="7700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r>
              <a:rPr lang="ru-RU" sz="7700" b="1" i="1" dirty="0" smtClean="0">
                <a:solidFill>
                  <a:srgbClr val="0033CC"/>
                </a:solidFill>
              </a:rPr>
              <a:t>Пиренейский полуостров</a:t>
            </a:r>
            <a:endParaRPr lang="ru-RU" sz="7700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7650" name="Picture 2" descr="https://vsegda-pomnim.com/uploads/posts/2022-03/1648634262_75-vsegda-pomnim-com-p-pireneiskii-poluostrov-foto-9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628800"/>
            <a:ext cx="6192688" cy="4368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000" b="1" i="1" cap="none" dirty="0" smtClean="0">
                <a:ln w="11430"/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6000" b="1" i="1" cap="none" dirty="0" smtClean="0">
                <a:ln w="11430"/>
                <a:solidFill>
                  <a:srgbClr val="0033CC"/>
                </a:solidFill>
                <a:effectLst/>
                <a:latin typeface="+mn-lt"/>
              </a:rPr>
              <a:t>          </a:t>
            </a:r>
            <a:r>
              <a:rPr lang="ru-RU" sz="5300" b="1" i="1" cap="none" dirty="0" smtClean="0">
                <a:ln w="11430"/>
                <a:solidFill>
                  <a:srgbClr val="0033CC"/>
                </a:solidFill>
                <a:effectLst/>
              </a:rPr>
              <a:t>Южная </a:t>
            </a:r>
            <a:r>
              <a:rPr lang="ru-RU" sz="5300" b="1" i="1" cap="none" dirty="0">
                <a:ln w="11430"/>
                <a:solidFill>
                  <a:srgbClr val="0033CC"/>
                </a:solidFill>
                <a:effectLst/>
              </a:rPr>
              <a:t>Европа</a:t>
            </a:r>
            <a:r>
              <a:rPr lang="ru-RU" sz="53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 баллов</a:t>
            </a:r>
            <a:endParaRPr lang="ru-RU" sz="27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Какой стране принадлежат  острова Сардиния и Сицилия?</a:t>
            </a:r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643174" y="257174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01605"/>
            <a:ext cx="8686800" cy="447075"/>
          </a:xfrm>
        </p:spPr>
        <p:txBody>
          <a:bodyPr>
            <a:normAutofit fontScale="90000"/>
          </a:bodyPr>
          <a:lstStyle/>
          <a:p>
            <a:r>
              <a:rPr lang="ru-RU" sz="6000" b="1" i="1" cap="none" dirty="0" smtClean="0">
                <a:ln w="11430"/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6000" b="1" i="1" cap="none" dirty="0" smtClean="0">
                <a:ln w="11430"/>
                <a:solidFill>
                  <a:srgbClr val="0033CC"/>
                </a:solidFill>
                <a:effectLst/>
                <a:latin typeface="+mn-lt"/>
              </a:rPr>
              <a:t>            </a:t>
            </a:r>
            <a:r>
              <a:rPr lang="ru-RU" sz="4900" b="1" i="1" cap="none" dirty="0" smtClean="0">
                <a:ln w="11430"/>
                <a:solidFill>
                  <a:srgbClr val="0033CC"/>
                </a:solidFill>
                <a:effectLst/>
              </a:rPr>
              <a:t>Южная </a:t>
            </a:r>
            <a:r>
              <a:rPr lang="ru-RU" sz="4900" b="1" i="1" cap="none" dirty="0">
                <a:ln w="11430"/>
                <a:solidFill>
                  <a:srgbClr val="0033CC"/>
                </a:solidFill>
                <a:effectLst/>
              </a:rPr>
              <a:t>Европа</a:t>
            </a:r>
            <a:r>
              <a:rPr lang="ru-RU" sz="49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49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 баллов</a:t>
            </a:r>
            <a:endParaRPr lang="ru-RU" sz="27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64704"/>
            <a:ext cx="8686800" cy="6093296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800" b="1" dirty="0"/>
              <a:t>Какой стране принадлежат  острова Сардиния и Сицилия?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>
              <a:solidFill>
                <a:srgbClr val="0033CC"/>
              </a:solidFill>
            </a:endParaRP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r>
              <a:rPr lang="ru-RU" b="1" i="1" dirty="0" smtClean="0">
                <a:solidFill>
                  <a:srgbClr val="0033CC"/>
                </a:solidFill>
              </a:rPr>
              <a:t>Италия </a:t>
            </a:r>
            <a:endParaRPr lang="ru-RU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9698" name="Picture 2" descr="https://s0.slide-share.ru/s_slide/6dd15fab0af1dc04db2924ab62246e24/b03fbdd6-200d-4e02-9cd3-76a0052875a9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094" y="1506314"/>
            <a:ext cx="7376120" cy="461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</a:t>
            </a:r>
            <a:r>
              <a:rPr lang="ru-RU" sz="4900" b="1" i="1" cap="none" dirty="0" smtClean="0">
                <a:ln w="11430"/>
                <a:solidFill>
                  <a:srgbClr val="0033CC"/>
                </a:solidFill>
                <a:effectLst/>
              </a:rPr>
              <a:t>Южная </a:t>
            </a:r>
            <a:r>
              <a:rPr lang="ru-RU" sz="4900" b="1" i="1" cap="none" dirty="0">
                <a:ln w="11430"/>
                <a:solidFill>
                  <a:srgbClr val="0033CC"/>
                </a:solidFill>
                <a:effectLst/>
              </a:rPr>
              <a:t>Европа</a:t>
            </a:r>
            <a:r>
              <a:rPr lang="ru-RU" sz="49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4900" b="1" i="1" cap="none" dirty="0" smtClean="0">
                <a:ln w="11430"/>
                <a:solidFill>
                  <a:srgbClr val="002060"/>
                </a:solidFill>
                <a:effectLst/>
                <a:latin typeface="+mn-lt"/>
              </a:rPr>
              <a:t> </a:t>
            </a:r>
            <a:r>
              <a:rPr lang="ru-RU" sz="49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30 баллов</a:t>
            </a:r>
            <a:endParaRPr lang="ru-RU" sz="2700" i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2400" b="1" dirty="0"/>
              <a:t>Как называется очень маленькое государство – резиденция Папы Римского, расположенное на территории столицы Италии?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76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643174" y="2643182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41840"/>
            <a:ext cx="8686800" cy="522864"/>
          </a:xfrm>
        </p:spPr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</a:t>
            </a:r>
            <a:r>
              <a:rPr lang="ru-RU" sz="4400" b="1" i="1" cap="none" dirty="0" smtClean="0">
                <a:ln w="11430"/>
                <a:solidFill>
                  <a:srgbClr val="0033CC"/>
                </a:solidFill>
                <a:effectLst/>
              </a:rPr>
              <a:t>Южная </a:t>
            </a:r>
            <a:r>
              <a:rPr lang="ru-RU" sz="4400" b="1" i="1" cap="none" dirty="0">
                <a:ln w="11430"/>
                <a:solidFill>
                  <a:srgbClr val="0033CC"/>
                </a:solidFill>
                <a:effectLst/>
              </a:rPr>
              <a:t>Европа</a:t>
            </a:r>
            <a:r>
              <a:rPr lang="ru-RU" sz="44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30 баллов</a:t>
            </a:r>
            <a:endParaRPr lang="ru-RU" sz="2700" i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11914"/>
            <a:ext cx="8686800" cy="5846086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2400" b="1" dirty="0"/>
              <a:t>Как называется очень маленькое </a:t>
            </a:r>
            <a:r>
              <a:rPr lang="ru-RU" sz="2400" b="1" dirty="0" smtClean="0"/>
              <a:t>государство – резиденция Папы Римского, </a:t>
            </a:r>
            <a:r>
              <a:rPr lang="ru-RU" sz="2400" b="1" dirty="0"/>
              <a:t>расположенное на территории столицы </a:t>
            </a:r>
            <a:r>
              <a:rPr lang="ru-RU" sz="2400" b="1" dirty="0" smtClean="0"/>
              <a:t>Италии?</a:t>
            </a:r>
            <a:endParaRPr lang="ru-RU" sz="2400" b="1" dirty="0"/>
          </a:p>
          <a:p>
            <a:pPr algn="ctr"/>
            <a:endParaRPr lang="ru-RU" sz="2400" b="1" dirty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/>
          </a:p>
          <a:p>
            <a:pPr algn="ctr"/>
            <a:endParaRPr lang="ru-RU" b="1" dirty="0" smtClean="0"/>
          </a:p>
          <a:p>
            <a:pPr algn="ctr"/>
            <a:r>
              <a:rPr lang="ru-RU" b="1" dirty="0" smtClean="0"/>
              <a:t>Ватикан</a:t>
            </a:r>
            <a:endParaRPr lang="ru-RU" b="1" dirty="0"/>
          </a:p>
          <a:p>
            <a:pPr algn="ctr"/>
            <a:endParaRPr lang="ru-RU" b="1" dirty="0" smtClean="0"/>
          </a:p>
          <a:p>
            <a:pPr marL="0" indent="0" algn="ctr">
              <a:buNone/>
            </a:pPr>
            <a:endParaRPr lang="ru-RU" b="1" dirty="0"/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76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30722" name="Picture 2" descr="https://traveltimes.ru/wp-content/uploads/2021/10/vatikan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464" y="1916832"/>
            <a:ext cx="6743826" cy="4352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587646"/>
          </a:xfrm>
        </p:spPr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</a:t>
            </a:r>
            <a:r>
              <a:rPr lang="ru-RU" sz="5300" b="1" i="1" cap="none" dirty="0" smtClean="0">
                <a:ln w="11430"/>
                <a:solidFill>
                  <a:srgbClr val="0033CC"/>
                </a:solidFill>
                <a:effectLst/>
              </a:rPr>
              <a:t>Южная </a:t>
            </a:r>
            <a:r>
              <a:rPr lang="ru-RU" sz="5300" b="1" i="1" cap="none" dirty="0">
                <a:ln w="11430"/>
                <a:solidFill>
                  <a:srgbClr val="0033CC"/>
                </a:solidFill>
                <a:effectLst/>
              </a:rPr>
              <a:t>Европа</a:t>
            </a:r>
            <a:r>
              <a:rPr lang="ru-RU" sz="5300" b="1" cap="none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40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баллов</a:t>
            </a:r>
            <a:endParaRPr lang="ru-RU" sz="2700" i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4883373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/>
              <a:t>В какой стране зародились олимпийские игры?</a:t>
            </a:r>
            <a:endParaRPr lang="ru-RU" sz="2400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07207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71736" y="257174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620688"/>
          </a:xfrm>
        </p:spPr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</a:t>
            </a:r>
            <a:r>
              <a:rPr lang="ru-RU" sz="6000" b="1" i="1" cap="none" dirty="0" smtClean="0">
                <a:ln w="11430"/>
                <a:solidFill>
                  <a:srgbClr val="0033CC"/>
                </a:solidFill>
                <a:effectLst/>
              </a:rPr>
              <a:t>Южная </a:t>
            </a:r>
            <a:r>
              <a:rPr lang="ru-RU" sz="6000" b="1" i="1" cap="none" dirty="0">
                <a:ln w="11430"/>
                <a:solidFill>
                  <a:srgbClr val="0033CC"/>
                </a:solidFill>
                <a:effectLst/>
              </a:rPr>
              <a:t>Европа</a:t>
            </a:r>
            <a:r>
              <a:rPr lang="ru-RU" sz="6000" b="1" cap="none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40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баллов</a:t>
            </a:r>
            <a:endParaRPr lang="ru-RU" sz="2700" i="1" dirty="0">
              <a:latin typeface="+mn-lt"/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07207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83568" y="620688"/>
            <a:ext cx="7632848" cy="626868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 smtClean="0"/>
              <a:t>В </a:t>
            </a:r>
            <a:r>
              <a:rPr lang="ru-RU" b="1" dirty="0"/>
              <a:t>какой стране зародились олимпийские игры</a:t>
            </a:r>
            <a:r>
              <a:rPr lang="ru-RU" b="1" dirty="0" smtClean="0"/>
              <a:t>?</a:t>
            </a:r>
          </a:p>
          <a:p>
            <a:pPr marL="0" indent="0" algn="ctr">
              <a:buNone/>
            </a:pPr>
            <a:endParaRPr lang="ru-RU" b="1" dirty="0"/>
          </a:p>
          <a:p>
            <a:pPr marL="0" indent="0" algn="ctr">
              <a:buNone/>
            </a:pPr>
            <a:endParaRPr lang="ru-RU" b="1" dirty="0" smtClean="0"/>
          </a:p>
          <a:p>
            <a:pPr marL="0" indent="0" algn="ctr">
              <a:buNone/>
            </a:pPr>
            <a:endParaRPr lang="ru-RU" b="1" dirty="0"/>
          </a:p>
          <a:p>
            <a:pPr marL="0" indent="0" algn="ctr">
              <a:buNone/>
            </a:pPr>
            <a:endParaRPr lang="ru-RU" b="1" dirty="0" smtClean="0"/>
          </a:p>
          <a:p>
            <a:pPr marL="0" indent="0" algn="ctr">
              <a:buNone/>
            </a:pPr>
            <a:endParaRPr lang="ru-RU" b="1" dirty="0"/>
          </a:p>
          <a:p>
            <a:pPr marL="0" indent="0" algn="ctr">
              <a:buNone/>
            </a:pPr>
            <a:endParaRPr lang="ru-RU" b="1" dirty="0" smtClean="0"/>
          </a:p>
          <a:p>
            <a:pPr marL="0" indent="0" algn="ctr">
              <a:buNone/>
            </a:pPr>
            <a:endParaRPr lang="ru-RU" b="1" dirty="0"/>
          </a:p>
          <a:p>
            <a:pPr marL="0" indent="0" algn="ctr">
              <a:buNone/>
            </a:pPr>
            <a:endParaRPr lang="ru-RU" b="1" dirty="0" smtClean="0"/>
          </a:p>
          <a:p>
            <a:pPr marL="0" indent="0" algn="ctr">
              <a:buNone/>
            </a:pPr>
            <a:endParaRPr lang="ru-RU" b="1" dirty="0"/>
          </a:p>
          <a:p>
            <a:pPr marL="0" indent="0" algn="ctr">
              <a:buNone/>
            </a:pP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Греция</a:t>
            </a:r>
            <a:endParaRPr lang="ru-RU" b="1" dirty="0"/>
          </a:p>
        </p:txBody>
      </p:sp>
      <p:pic>
        <p:nvPicPr>
          <p:cNvPr id="31746" name="Picture 2" descr="http://petrschool.ru/upload/images/img2%20%281%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408" y="1412776"/>
            <a:ext cx="5904656" cy="4428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8" name="Picture 4" descr="https://ic.pics.livejournal.com/kalinin_v/16091465/528305/528305_9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470" y="1317373"/>
            <a:ext cx="6928946" cy="4619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7200" b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4900" b="1" i="1" cap="none" dirty="0">
                <a:ln w="11430"/>
                <a:solidFill>
                  <a:srgbClr val="0033CC"/>
                </a:solidFill>
                <a:effectLst/>
              </a:rPr>
              <a:t>Южная Европа</a:t>
            </a:r>
            <a:r>
              <a:rPr lang="ru-RU" sz="49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49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50 баллов</a:t>
            </a:r>
            <a:endParaRPr lang="ru-RU" sz="2700" i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30373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/>
              <a:t>Как называется </a:t>
            </a:r>
            <a:r>
              <a:rPr lang="ru-RU" sz="2400" b="1" dirty="0"/>
              <a:t>П</a:t>
            </a:r>
            <a:r>
              <a:rPr lang="ru-RU" sz="2400" b="1" dirty="0" smtClean="0"/>
              <a:t>адающая башня и где она находится?</a:t>
            </a:r>
            <a:endParaRPr lang="ru-RU" sz="24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9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00298" y="2714620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596064" cy="720080"/>
          </a:xfrm>
        </p:spPr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</a:t>
            </a:r>
            <a:r>
              <a:rPr lang="ru-RU" sz="4400" b="1" i="1" cap="none" dirty="0" smtClean="0">
                <a:ln w="11430"/>
                <a:solidFill>
                  <a:srgbClr val="0033CC"/>
                </a:solidFill>
                <a:effectLst/>
              </a:rPr>
              <a:t>Южная </a:t>
            </a:r>
            <a:r>
              <a:rPr lang="ru-RU" sz="4400" b="1" i="1" cap="none" dirty="0">
                <a:ln w="11430"/>
                <a:solidFill>
                  <a:srgbClr val="0033CC"/>
                </a:solidFill>
                <a:effectLst/>
              </a:rPr>
              <a:t>Европа</a:t>
            </a:r>
            <a:r>
              <a:rPr lang="ru-RU" sz="44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50 баллов</a:t>
            </a:r>
            <a:endParaRPr lang="ru-RU" sz="2700" i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92696"/>
            <a:ext cx="8686800" cy="6165304"/>
          </a:xfrm>
        </p:spPr>
        <p:txBody>
          <a:bodyPr>
            <a:normAutofit fontScale="92500"/>
          </a:bodyPr>
          <a:lstStyle/>
          <a:p>
            <a:pPr algn="ctr"/>
            <a:endParaRPr lang="ru-RU" sz="2400" b="1" dirty="0" smtClean="0"/>
          </a:p>
          <a:p>
            <a:pPr algn="ctr"/>
            <a:r>
              <a:rPr lang="ru-RU" sz="2400" b="1" dirty="0"/>
              <a:t>Как называется Падающая башня и где она находится?</a:t>
            </a:r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>
              <a:buNone/>
            </a:pPr>
            <a:endParaRPr lang="ru-RU" sz="5100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sz="5100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r>
              <a:rPr lang="ru-RU" sz="4300" b="1" i="1" dirty="0" smtClean="0">
                <a:solidFill>
                  <a:srgbClr val="0033CC"/>
                </a:solidFill>
              </a:rPr>
              <a:t>Пизанская башня в г. Пизе в Италии</a:t>
            </a:r>
            <a:endParaRPr lang="ru-RU" sz="4300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32770" name="Picture 2" descr="https://fsd.multiurok.ru/viewImage.php?image=http://travelflights.ru/wp-content/uploads/2014/10/pizanskaya-bashnya-italiya_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628800"/>
            <a:ext cx="5904656" cy="4428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Другая 1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1867</TotalTime>
  <Words>1019</Words>
  <Application>Microsoft Office PowerPoint</Application>
  <PresentationFormat>Экран (4:3)</PresentationFormat>
  <Paragraphs>340</Paragraphs>
  <Slides>53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60" baseType="lpstr">
      <vt:lpstr>Arial</vt:lpstr>
      <vt:lpstr>Calibri</vt:lpstr>
      <vt:lpstr>Comic Sans MS</vt:lpstr>
      <vt:lpstr>Garamond Premr Pro Smbd</vt:lpstr>
      <vt:lpstr>Times New Roman</vt:lpstr>
      <vt:lpstr>Wingdings 2</vt:lpstr>
      <vt:lpstr>Трек</vt:lpstr>
      <vt:lpstr>Интеллектуальная игра</vt:lpstr>
      <vt:lpstr>Правила игры</vt:lpstr>
      <vt:lpstr>Категории вопросов</vt:lpstr>
      <vt:lpstr>        Опорно-двигательная система   1о баллов</vt:lpstr>
      <vt:lpstr> Опорно-двигательная система    1о баллов</vt:lpstr>
      <vt:lpstr> Опорно-двигательная система   2о баллов        </vt:lpstr>
      <vt:lpstr> Опорно-двигательная система 2о баллов        </vt:lpstr>
      <vt:lpstr> Опорно-двигательная система      3о баллов  </vt:lpstr>
      <vt:lpstr> Опорно-двигательная система      3о баллов  </vt:lpstr>
      <vt:lpstr> Опорно-двигательная система    4о баллов</vt:lpstr>
      <vt:lpstr>Опорно-двигательная система 4о баллов</vt:lpstr>
      <vt:lpstr> Опорно-двигательная система     5о баллов </vt:lpstr>
      <vt:lpstr> Опорно-двигательная система 5о баллов </vt:lpstr>
      <vt:lpstr>         Кровеносная система 1о баллов </vt:lpstr>
      <vt:lpstr>      Кровеносная система 1о баллов </vt:lpstr>
      <vt:lpstr>     Кровеносная система 2о баллов </vt:lpstr>
      <vt:lpstr>     Кровеносная система 2о баллов </vt:lpstr>
      <vt:lpstr>      Кровеносная система 3о баллов </vt:lpstr>
      <vt:lpstr>         Кровеносная система 3о баллов </vt:lpstr>
      <vt:lpstr>      Кровеносная система 4о баллов </vt:lpstr>
      <vt:lpstr>      Кровеносная система 4о баллов </vt:lpstr>
      <vt:lpstr>                                                                                           5о баллов </vt:lpstr>
      <vt:lpstr>                                                                                            5о баллов </vt:lpstr>
      <vt:lpstr>                                                      1о баллов </vt:lpstr>
      <vt:lpstr> Северная Европа      1о баллов </vt:lpstr>
      <vt:lpstr>                                                        2о баллов  </vt:lpstr>
      <vt:lpstr>  Северная Европа 2о баллов  </vt:lpstr>
      <vt:lpstr>          </vt:lpstr>
      <vt:lpstr>          </vt:lpstr>
      <vt:lpstr>                        Северная Европа 4о баллов             </vt:lpstr>
      <vt:lpstr>                                 Северная Европа     4о баллов             </vt:lpstr>
      <vt:lpstr>                                                  Северная Европа    5о баллов       </vt:lpstr>
      <vt:lpstr>                                                  Северная Европа    5о баллов       </vt:lpstr>
      <vt:lpstr>Презентация PowerPoint</vt:lpstr>
      <vt:lpstr>Презентация PowerPoint</vt:lpstr>
      <vt:lpstr> </vt:lpstr>
      <vt:lpstr> </vt:lpstr>
      <vt:lpstr>Западная Европа 30 баллов </vt:lpstr>
      <vt:lpstr>Западная Европа 30 баллов </vt:lpstr>
      <vt:lpstr>       Западная Европа 40 баллов</vt:lpstr>
      <vt:lpstr>        Западная Европа 40 баллов</vt:lpstr>
      <vt:lpstr>         Западная Европа 50 баллов</vt:lpstr>
      <vt:lpstr>Западная Европа 50 баллов</vt:lpstr>
      <vt:lpstr>             Южная Европа    10 баллов</vt:lpstr>
      <vt:lpstr>           Южная Европа       10 баллов</vt:lpstr>
      <vt:lpstr>           Южная Европа   20 баллов</vt:lpstr>
      <vt:lpstr>             Южная Европа    20 баллов</vt:lpstr>
      <vt:lpstr>         Южная Европа      30 баллов</vt:lpstr>
      <vt:lpstr>           Южная Европа      30 баллов</vt:lpstr>
      <vt:lpstr>           Южная Европа 40 баллов</vt:lpstr>
      <vt:lpstr>         Южная Европа 40 баллов</vt:lpstr>
      <vt:lpstr> Южная Европа  50 баллов</vt:lpstr>
      <vt:lpstr>         Южная Европа         50 баллов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Пользователь Windows</cp:lastModifiedBy>
  <cp:revision>215</cp:revision>
  <dcterms:created xsi:type="dcterms:W3CDTF">2011-11-25T05:49:57Z</dcterms:created>
  <dcterms:modified xsi:type="dcterms:W3CDTF">2022-11-20T21:42:56Z</dcterms:modified>
</cp:coreProperties>
</file>