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5"/>
  </p:notesMasterIdLst>
  <p:sldIdLst>
    <p:sldId id="257" r:id="rId2"/>
    <p:sldId id="291" r:id="rId3"/>
    <p:sldId id="258" r:id="rId4"/>
    <p:sldId id="292" r:id="rId5"/>
    <p:sldId id="266" r:id="rId6"/>
    <p:sldId id="267" r:id="rId7"/>
    <p:sldId id="293" r:id="rId8"/>
    <p:sldId id="271" r:id="rId9"/>
    <p:sldId id="294" r:id="rId10"/>
    <p:sldId id="268" r:id="rId11"/>
    <p:sldId id="295" r:id="rId12"/>
    <p:sldId id="270" r:id="rId13"/>
    <p:sldId id="296" r:id="rId14"/>
    <p:sldId id="259" r:id="rId15"/>
    <p:sldId id="297" r:id="rId16"/>
    <p:sldId id="261" r:id="rId17"/>
    <p:sldId id="298" r:id="rId18"/>
    <p:sldId id="262" r:id="rId19"/>
    <p:sldId id="299" r:id="rId20"/>
    <p:sldId id="263" r:id="rId21"/>
    <p:sldId id="300" r:id="rId22"/>
    <p:sldId id="264" r:id="rId23"/>
    <p:sldId id="301" r:id="rId24"/>
    <p:sldId id="273" r:id="rId25"/>
    <p:sldId id="302" r:id="rId26"/>
    <p:sldId id="274" r:id="rId27"/>
    <p:sldId id="303" r:id="rId28"/>
    <p:sldId id="275" r:id="rId29"/>
    <p:sldId id="304" r:id="rId30"/>
    <p:sldId id="276" r:id="rId31"/>
    <p:sldId id="305" r:id="rId32"/>
    <p:sldId id="277" r:id="rId33"/>
    <p:sldId id="306" r:id="rId34"/>
    <p:sldId id="278" r:id="rId35"/>
    <p:sldId id="307" r:id="rId36"/>
    <p:sldId id="279" r:id="rId37"/>
    <p:sldId id="308" r:id="rId38"/>
    <p:sldId id="285" r:id="rId39"/>
    <p:sldId id="309" r:id="rId40"/>
    <p:sldId id="280" r:id="rId41"/>
    <p:sldId id="310" r:id="rId42"/>
    <p:sldId id="281" r:id="rId43"/>
    <p:sldId id="311" r:id="rId44"/>
    <p:sldId id="282" r:id="rId45"/>
    <p:sldId id="312" r:id="rId46"/>
    <p:sldId id="283" r:id="rId47"/>
    <p:sldId id="313" r:id="rId48"/>
    <p:sldId id="286" r:id="rId49"/>
    <p:sldId id="314" r:id="rId50"/>
    <p:sldId id="287" r:id="rId51"/>
    <p:sldId id="315" r:id="rId52"/>
    <p:sldId id="284" r:id="rId53"/>
    <p:sldId id="316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BE4245"/>
    <a:srgbClr val="FF33CC"/>
    <a:srgbClr val="FF9966"/>
    <a:srgbClr val="FF9900"/>
    <a:srgbClr val="26C6CA"/>
    <a:srgbClr val="FF66FF"/>
    <a:srgbClr val="FF99CC"/>
    <a:srgbClr val="CCFF99"/>
    <a:srgbClr val="05AB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C11362-B2BE-4B7E-8193-778993545B8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9F2A0-DF1A-4248-8243-9C4B607377D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9F2A0-DF1A-4248-8243-9C4B607377D7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9F2A0-DF1A-4248-8243-9C4B607377D7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DEB4B-7414-43CD-A2F5-F1E6C549653D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0ADEB4B-7414-43CD-A2F5-F1E6C549653D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11081E8-DA7D-4661-95DA-22A1927A87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28.xml"/><Relationship Id="rId18" Type="http://schemas.openxmlformats.org/officeDocument/2006/relationships/slide" Target="slide36.xml"/><Relationship Id="rId26" Type="http://schemas.openxmlformats.org/officeDocument/2006/relationships/slide" Target="slide42.xml"/><Relationship Id="rId3" Type="http://schemas.openxmlformats.org/officeDocument/2006/relationships/slide" Target="slide8.xml"/><Relationship Id="rId21" Type="http://schemas.openxmlformats.org/officeDocument/2006/relationships/slide" Target="slide48.xml"/><Relationship Id="rId7" Type="http://schemas.openxmlformats.org/officeDocument/2006/relationships/slide" Target="slide14.xml"/><Relationship Id="rId12" Type="http://schemas.openxmlformats.org/officeDocument/2006/relationships/slide" Target="slide26.xml"/><Relationship Id="rId17" Type="http://schemas.openxmlformats.org/officeDocument/2006/relationships/slide" Target="slide34.xml"/><Relationship Id="rId25" Type="http://schemas.openxmlformats.org/officeDocument/2006/relationships/slide" Target="slide52.xml"/><Relationship Id="rId2" Type="http://schemas.openxmlformats.org/officeDocument/2006/relationships/slide" Target="slide4.xml"/><Relationship Id="rId16" Type="http://schemas.openxmlformats.org/officeDocument/2006/relationships/slide" Target="slide24.xml"/><Relationship Id="rId20" Type="http://schemas.openxmlformats.org/officeDocument/2006/relationships/slide" Target="slide4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22.xml"/><Relationship Id="rId24" Type="http://schemas.openxmlformats.org/officeDocument/2006/relationships/slide" Target="slide40.xml"/><Relationship Id="rId5" Type="http://schemas.openxmlformats.org/officeDocument/2006/relationships/slide" Target="slide12.xml"/><Relationship Id="rId15" Type="http://schemas.openxmlformats.org/officeDocument/2006/relationships/slide" Target="slide32.xml"/><Relationship Id="rId23" Type="http://schemas.openxmlformats.org/officeDocument/2006/relationships/slide" Target="slide50.xml"/><Relationship Id="rId10" Type="http://schemas.openxmlformats.org/officeDocument/2006/relationships/slide" Target="slide20.xml"/><Relationship Id="rId19" Type="http://schemas.openxmlformats.org/officeDocument/2006/relationships/slide" Target="slide44.xml"/><Relationship Id="rId4" Type="http://schemas.openxmlformats.org/officeDocument/2006/relationships/slide" Target="slide10.xml"/><Relationship Id="rId9" Type="http://schemas.openxmlformats.org/officeDocument/2006/relationships/slide" Target="slide18.xml"/><Relationship Id="rId14" Type="http://schemas.openxmlformats.org/officeDocument/2006/relationships/slide" Target="slide30.xml"/><Relationship Id="rId22" Type="http://schemas.openxmlformats.org/officeDocument/2006/relationships/slide" Target="slide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slide" Target="slide15.xml"/><Relationship Id="rId4" Type="http://schemas.openxmlformats.org/officeDocument/2006/relationships/image" Target="../media/image1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image" Target="../media/image13.gif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slide" Target="slide19.xml"/><Relationship Id="rId4" Type="http://schemas.openxmlformats.org/officeDocument/2006/relationships/image" Target="../media/image1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1.gif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slide" Target="slide23.xml"/><Relationship Id="rId4" Type="http://schemas.openxmlformats.org/officeDocument/2006/relationships/image" Target="../media/image11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1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7" Type="http://schemas.openxmlformats.org/officeDocument/2006/relationships/image" Target="../media/image2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slide" Target="slide3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29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gif"/><Relationship Id="rId3" Type="http://schemas.openxmlformats.org/officeDocument/2006/relationships/slide" Target="slide3.xml"/><Relationship Id="rId7" Type="http://schemas.openxmlformats.org/officeDocument/2006/relationships/image" Target="../media/image31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gif"/><Relationship Id="rId5" Type="http://schemas.openxmlformats.org/officeDocument/2006/relationships/image" Target="../media/image23.png"/><Relationship Id="rId10" Type="http://schemas.openxmlformats.org/officeDocument/2006/relationships/image" Target="../media/image4.png"/><Relationship Id="rId4" Type="http://schemas.openxmlformats.org/officeDocument/2006/relationships/image" Target="../media/image22.png"/><Relationship Id="rId9" Type="http://schemas.openxmlformats.org/officeDocument/2006/relationships/slide" Target="slide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2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4.png"/><Relationship Id="rId4" Type="http://schemas.openxmlformats.org/officeDocument/2006/relationships/slide" Target="slide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gif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5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gif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5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gif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5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.png"/><Relationship Id="rId4" Type="http://schemas.openxmlformats.org/officeDocument/2006/relationships/slide" Target="slide4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cap="none" smtClean="0">
                <a:solidFill>
                  <a:srgbClr val="0033CC"/>
                </a:solidFill>
                <a:effectLst/>
                <a:latin typeface="Times New Roman" pitchFamily="18" charset="0"/>
                <a:cs typeface="Times New Roman" pitchFamily="18" charset="0"/>
              </a:rPr>
              <a:t>Интеллектуальная игра</a:t>
            </a:r>
            <a:endParaRPr lang="ru-RU" sz="3200" b="1" cap="none" dirty="0">
              <a:solidFill>
                <a:srgbClr val="0033CC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928670"/>
            <a:ext cx="6660397" cy="504753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 smtClean="0">
              <a:ln w="11430"/>
              <a:solidFill>
                <a:srgbClr val="FF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8000" b="1" cap="none" spc="50" dirty="0" smtClean="0">
                <a:ln w="11430"/>
                <a:solidFill>
                  <a:srgbClr val="FF33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мире природы</a:t>
            </a:r>
          </a:p>
          <a:p>
            <a:pPr algn="ctr"/>
            <a:endParaRPr lang="ru-RU" sz="5400" b="1" spc="50" dirty="0" smtClean="0">
              <a:ln w="11430"/>
              <a:solidFill>
                <a:srgbClr val="FF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5400" b="1" cap="none" spc="50" dirty="0" smtClean="0">
              <a:ln w="11430"/>
              <a:solidFill>
                <a:srgbClr val="FF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4500570"/>
            <a:ext cx="71438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400" b="1" cap="none" spc="0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pPr algn="ctr"/>
            <a:r>
              <a:rPr lang="ru-RU" sz="5400" b="1" cap="none" dirty="0" smtClean="0">
                <a:solidFill>
                  <a:srgbClr val="FF33CC"/>
                </a:solidFill>
                <a:effectLst/>
                <a:latin typeface="+mn-lt"/>
              </a:rPr>
              <a:t>Правила игры</a:t>
            </a:r>
            <a:endParaRPr lang="ru-RU" sz="5400" b="1" cap="none" dirty="0">
              <a:solidFill>
                <a:srgbClr val="FF33CC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686800" cy="3929090"/>
          </a:xfrm>
        </p:spPr>
        <p:txBody>
          <a:bodyPr>
            <a:normAutofit fontScale="77500" lnSpcReduction="20000"/>
          </a:bodyPr>
          <a:lstStyle/>
          <a:p>
            <a:r>
              <a:rPr lang="ru-RU" sz="2600" b="1" dirty="0" smtClean="0"/>
              <a:t>В игре могут принимать участие как отдельные игроки (2 и более), так и команды (2 и более).</a:t>
            </a:r>
          </a:p>
          <a:p>
            <a:r>
              <a:rPr lang="ru-RU" sz="2600" b="1" dirty="0" smtClean="0"/>
              <a:t> Право первого хода определяется простой жеребьевкой или считалкой. </a:t>
            </a:r>
          </a:p>
          <a:p>
            <a:r>
              <a:rPr lang="ru-RU" sz="2600" b="1" dirty="0" smtClean="0"/>
              <a:t>Участникам игры для обсуждения предлагают пять тем. В каждой теме по пять вопросов. Вопросы расположены по уровням сложности, каждому уровню сложности присвоены баллы (от 10 до 50).</a:t>
            </a:r>
          </a:p>
          <a:p>
            <a:r>
              <a:rPr lang="ru-RU" sz="2600" b="1" dirty="0" smtClean="0"/>
              <a:t> Игрок (команда), получивший право первого хода, по своему желанию выбирает тему и уровень сложности. </a:t>
            </a:r>
          </a:p>
          <a:p>
            <a:r>
              <a:rPr lang="ru-RU" sz="2600" b="1" dirty="0" smtClean="0"/>
              <a:t>На размышление и обсуждение вопроса дается не более 1 минуты. В том случае, если игрок (команда) не находит ответа или отвечает неправильно, право ответа переходит к соперникам. </a:t>
            </a:r>
          </a:p>
          <a:p>
            <a:r>
              <a:rPr lang="ru-RU" sz="2600" b="1" dirty="0" smtClean="0"/>
              <a:t>Баллы присуждаются игроку (команде), назвавшему правильный ответ. Этот игрок (команда) и получает право следующего хода.</a:t>
            </a:r>
          </a:p>
          <a:p>
            <a:endParaRPr lang="ru-RU" dirty="0">
              <a:latin typeface="Garamond Premr Pro Smbd" pitchFamily="18" charset="0"/>
            </a:endParaRPr>
          </a:p>
        </p:txBody>
      </p:sp>
      <p:pic>
        <p:nvPicPr>
          <p:cNvPr id="4" name="Picture 16" descr="C:\Users\Пользователь\Desktop\с флэшки\tomakov-3 копия.gi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428992" y="4786322"/>
            <a:ext cx="303291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29058" y="6215082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33CC"/>
                </a:solidFill>
              </a:rPr>
              <a:t>Кнопка ответа</a:t>
            </a:r>
            <a:endParaRPr lang="ru-RU" sz="20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rgbClr val="FF33CC"/>
            </a:solidFill>
          </a:ln>
        </p:spPr>
        <p:txBody>
          <a:bodyPr/>
          <a:lstStyle/>
          <a:p>
            <a:pPr algn="ctr"/>
            <a:r>
              <a:rPr lang="ru-RU" b="1" i="1" cap="none" dirty="0" smtClean="0">
                <a:solidFill>
                  <a:srgbClr val="0033CC"/>
                </a:solidFill>
                <a:effectLst/>
              </a:rPr>
              <a:t>Категории вопросов</a:t>
            </a:r>
            <a:endParaRPr lang="ru-RU" b="1" i="1" cap="none" dirty="0">
              <a:solidFill>
                <a:srgbClr val="0033CC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686800" cy="4525963"/>
          </a:xfrm>
        </p:spPr>
        <p:txBody>
          <a:bodyPr/>
          <a:lstStyle/>
          <a:p>
            <a:endParaRPr lang="ru-RU" dirty="0" smtClean="0"/>
          </a:p>
          <a:p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Багетная рамка 4">
            <a:hlinkClick r:id="rId2" action="ppaction://hlinksldjump"/>
          </p:cNvPr>
          <p:cNvSpPr/>
          <p:nvPr/>
        </p:nvSpPr>
        <p:spPr>
          <a:xfrm>
            <a:off x="2857488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10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7" name="Багетная рамка 6">
            <a:hlinkClick r:id="rId3" action="ppaction://hlinksldjump"/>
          </p:cNvPr>
          <p:cNvSpPr/>
          <p:nvPr/>
        </p:nvSpPr>
        <p:spPr>
          <a:xfrm>
            <a:off x="5357818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30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8" name="Багетная рамка 7">
            <a:hlinkClick r:id="rId4" action="ppaction://hlinksldjump"/>
          </p:cNvPr>
          <p:cNvSpPr/>
          <p:nvPr/>
        </p:nvSpPr>
        <p:spPr>
          <a:xfrm>
            <a:off x="6643702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40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9" name="Багетная рамка 8">
            <a:hlinkClick r:id="rId5" action="ppaction://hlinksldjump"/>
          </p:cNvPr>
          <p:cNvSpPr/>
          <p:nvPr/>
        </p:nvSpPr>
        <p:spPr>
          <a:xfrm>
            <a:off x="7858148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50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10" name="Багетная рамка 9">
            <a:hlinkClick r:id="rId6" action="ppaction://hlinksldjump"/>
          </p:cNvPr>
          <p:cNvSpPr/>
          <p:nvPr/>
        </p:nvSpPr>
        <p:spPr>
          <a:xfrm>
            <a:off x="4071934" y="1357298"/>
            <a:ext cx="1071570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20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12" name="Багетная рамка 11"/>
          <p:cNvSpPr/>
          <p:nvPr/>
        </p:nvSpPr>
        <p:spPr>
          <a:xfrm>
            <a:off x="357158" y="1357298"/>
            <a:ext cx="2357454" cy="857256"/>
          </a:xfrm>
          <a:prstGeom prst="bevel">
            <a:avLst/>
          </a:prstGeom>
          <a:solidFill>
            <a:srgbClr val="05A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Внутренние органы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13" name="Багетная рамка 12"/>
          <p:cNvSpPr/>
          <p:nvPr/>
        </p:nvSpPr>
        <p:spPr>
          <a:xfrm>
            <a:off x="357158" y="2428868"/>
            <a:ext cx="2286016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Органы чувств </a:t>
            </a:r>
            <a:r>
              <a:rPr lang="ru-RU" sz="2400" b="1" i="1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endParaRPr lang="ru-RU" sz="2400" b="1" i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Багетная рамка 13">
            <a:hlinkClick r:id="rId7" action="ppaction://hlinksldjump"/>
          </p:cNvPr>
          <p:cNvSpPr/>
          <p:nvPr/>
        </p:nvSpPr>
        <p:spPr>
          <a:xfrm>
            <a:off x="2857488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10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5" name="Багетная рамка 14">
            <a:hlinkClick r:id="rId8" action="ppaction://hlinksldjump"/>
          </p:cNvPr>
          <p:cNvSpPr/>
          <p:nvPr/>
        </p:nvSpPr>
        <p:spPr>
          <a:xfrm>
            <a:off x="4071934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20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6" name="Багетная рамка 15">
            <a:hlinkClick r:id="rId9" action="ppaction://hlinksldjump"/>
          </p:cNvPr>
          <p:cNvSpPr/>
          <p:nvPr/>
        </p:nvSpPr>
        <p:spPr>
          <a:xfrm>
            <a:off x="5286380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30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7" name="Багетная рамка 16">
            <a:hlinkClick r:id="rId10" action="ppaction://hlinksldjump"/>
          </p:cNvPr>
          <p:cNvSpPr/>
          <p:nvPr/>
        </p:nvSpPr>
        <p:spPr>
          <a:xfrm>
            <a:off x="6572264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40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8" name="Багетная рамка 17">
            <a:hlinkClick r:id="rId11" action="ppaction://hlinksldjump"/>
          </p:cNvPr>
          <p:cNvSpPr/>
          <p:nvPr/>
        </p:nvSpPr>
        <p:spPr>
          <a:xfrm>
            <a:off x="7786710" y="2428868"/>
            <a:ext cx="1143008" cy="9286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50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19" name="Багетная рамка 18"/>
          <p:cNvSpPr/>
          <p:nvPr/>
        </p:nvSpPr>
        <p:spPr>
          <a:xfrm>
            <a:off x="357158" y="3500438"/>
            <a:ext cx="2286016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Страны и города 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20" name="Багетная рамка 19">
            <a:hlinkClick r:id="rId12" action="ppaction://hlinksldjump"/>
          </p:cNvPr>
          <p:cNvSpPr/>
          <p:nvPr/>
        </p:nvSpPr>
        <p:spPr>
          <a:xfrm>
            <a:off x="4000496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20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1" name="Багетная рамка 20">
            <a:hlinkClick r:id="rId13" action="ppaction://hlinksldjump"/>
          </p:cNvPr>
          <p:cNvSpPr/>
          <p:nvPr/>
        </p:nvSpPr>
        <p:spPr>
          <a:xfrm>
            <a:off x="5286380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30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2" name="Багетная рамка 21">
            <a:hlinkClick r:id="rId14" action="ppaction://hlinksldjump"/>
          </p:cNvPr>
          <p:cNvSpPr/>
          <p:nvPr/>
        </p:nvSpPr>
        <p:spPr>
          <a:xfrm>
            <a:off x="6572264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40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3" name="Багетная рамка 22">
            <a:hlinkClick r:id="rId15" action="ppaction://hlinksldjump"/>
          </p:cNvPr>
          <p:cNvSpPr/>
          <p:nvPr/>
        </p:nvSpPr>
        <p:spPr>
          <a:xfrm>
            <a:off x="7858148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50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24" name="Багетная рамка 23">
            <a:hlinkClick r:id="rId16" action="ppaction://hlinksldjump"/>
          </p:cNvPr>
          <p:cNvSpPr/>
          <p:nvPr/>
        </p:nvSpPr>
        <p:spPr>
          <a:xfrm>
            <a:off x="2786050" y="3500438"/>
            <a:ext cx="1143008" cy="928694"/>
          </a:xfrm>
          <a:prstGeom prst="beve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10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5" name="Багетная рамка 24"/>
          <p:cNvSpPr/>
          <p:nvPr/>
        </p:nvSpPr>
        <p:spPr>
          <a:xfrm>
            <a:off x="357158" y="4572008"/>
            <a:ext cx="2286016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Достопримечательности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26" name="Багетная рамка 25"/>
          <p:cNvSpPr/>
          <p:nvPr/>
        </p:nvSpPr>
        <p:spPr>
          <a:xfrm>
            <a:off x="357158" y="5715016"/>
            <a:ext cx="2286016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Краснодарский край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27" name="Багетная рамка 26">
            <a:hlinkClick r:id="rId17" action="ppaction://hlinksldjump"/>
          </p:cNvPr>
          <p:cNvSpPr/>
          <p:nvPr/>
        </p:nvSpPr>
        <p:spPr>
          <a:xfrm>
            <a:off x="2786050" y="4572008"/>
            <a:ext cx="1143008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10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8" name="Багетная рамка 27">
            <a:hlinkClick r:id="rId18" action="ppaction://hlinksldjump"/>
          </p:cNvPr>
          <p:cNvSpPr/>
          <p:nvPr/>
        </p:nvSpPr>
        <p:spPr>
          <a:xfrm>
            <a:off x="4000496" y="4572008"/>
            <a:ext cx="1143008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20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29" name="Багетная рамка 28">
            <a:hlinkClick r:id="rId19" action="ppaction://hlinksldjump"/>
          </p:cNvPr>
          <p:cNvSpPr/>
          <p:nvPr/>
        </p:nvSpPr>
        <p:spPr>
          <a:xfrm>
            <a:off x="2786050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10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0" name="Багетная рамка 29">
            <a:hlinkClick r:id="rId20" action="ppaction://hlinksldjump"/>
          </p:cNvPr>
          <p:cNvSpPr/>
          <p:nvPr/>
        </p:nvSpPr>
        <p:spPr>
          <a:xfrm>
            <a:off x="4000496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20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1" name="Багетная рамка 30">
            <a:hlinkClick r:id="rId21" action="ppaction://hlinksldjump"/>
          </p:cNvPr>
          <p:cNvSpPr/>
          <p:nvPr/>
        </p:nvSpPr>
        <p:spPr>
          <a:xfrm>
            <a:off x="5286380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30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2" name="Багетная рамка 31">
            <a:hlinkClick r:id="rId22" action="ppaction://hlinksldjump"/>
          </p:cNvPr>
          <p:cNvSpPr/>
          <p:nvPr/>
        </p:nvSpPr>
        <p:spPr>
          <a:xfrm>
            <a:off x="5286380" y="4572008"/>
            <a:ext cx="1143008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30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3" name="Багетная рамка 32">
            <a:hlinkClick r:id="rId23" action="ppaction://hlinksldjump"/>
          </p:cNvPr>
          <p:cNvSpPr/>
          <p:nvPr/>
        </p:nvSpPr>
        <p:spPr>
          <a:xfrm>
            <a:off x="6572264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40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4" name="Багетная рамка 33">
            <a:hlinkClick r:id="rId24" action="ppaction://hlinksldjump"/>
          </p:cNvPr>
          <p:cNvSpPr/>
          <p:nvPr/>
        </p:nvSpPr>
        <p:spPr>
          <a:xfrm>
            <a:off x="6572264" y="4572008"/>
            <a:ext cx="1143008" cy="928694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40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5" name="Багетная рамка 34">
            <a:hlinkClick r:id="rId25" action="ppaction://hlinksldjump"/>
          </p:cNvPr>
          <p:cNvSpPr/>
          <p:nvPr/>
        </p:nvSpPr>
        <p:spPr>
          <a:xfrm>
            <a:off x="7858148" y="5715016"/>
            <a:ext cx="1143008" cy="928694"/>
          </a:xfrm>
          <a:prstGeom prst="bevel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50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6" name="Багетная рамка 35">
            <a:hlinkClick r:id="rId26" action="ppaction://hlinksldjump"/>
          </p:cNvPr>
          <p:cNvSpPr/>
          <p:nvPr/>
        </p:nvSpPr>
        <p:spPr>
          <a:xfrm>
            <a:off x="7858148" y="4572008"/>
            <a:ext cx="1143008" cy="857256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</a:rPr>
              <a:t>50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37" name="Управляющая кнопка: документ 36">
            <a:hlinkClick r:id="" action="ppaction://noaction" highlightClick="1"/>
          </p:cNvPr>
          <p:cNvSpPr/>
          <p:nvPr/>
        </p:nvSpPr>
        <p:spPr>
          <a:xfrm>
            <a:off x="357158" y="500042"/>
            <a:ext cx="500066" cy="571504"/>
          </a:xfrm>
          <a:prstGeom prst="actionButton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Управляющая кнопка: возврат 38">
            <a:hlinkClick r:id="" action="ppaction://hlinkshowjump?jump=endshow" highlightClick="1"/>
          </p:cNvPr>
          <p:cNvSpPr/>
          <p:nvPr/>
        </p:nvSpPr>
        <p:spPr>
          <a:xfrm>
            <a:off x="8358214" y="500042"/>
            <a:ext cx="571504" cy="57150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05AB0D"/>
                </a:solidFill>
              </a:rPr>
              <a:t>            Человек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баллов</a:t>
            </a:r>
            <a:endParaRPr lang="ru-RU" sz="2400" b="1" i="1" dirty="0">
              <a:ln>
                <a:solidFill>
                  <a:schemeClr val="accent2"/>
                </a:solidFill>
              </a:ln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214422"/>
            <a:ext cx="870603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Главный командный пункт организма</a:t>
            </a:r>
            <a:endParaRPr lang="ru-RU" sz="2400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428992" y="5643578"/>
            <a:ext cx="221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0" name="Picture 16" descr="C:\Users\Пользователь\Desktop\с флэшки\tomakov-3 копия.gif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14612" y="2857496"/>
            <a:ext cx="4572032" cy="2367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05AB0D"/>
                </a:solidFill>
              </a:rPr>
              <a:t>             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Человек</a:t>
            </a:r>
            <a:r>
              <a:rPr lang="ru-RU" sz="6000" b="1" i="1" dirty="0" smtClean="0">
                <a:solidFill>
                  <a:srgbClr val="05AB0D"/>
                </a:solidFill>
              </a:rPr>
              <a:t>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баллов</a:t>
            </a:r>
            <a:endParaRPr lang="ru-RU" sz="2400" b="1" i="1" dirty="0">
              <a:ln>
                <a:solidFill>
                  <a:schemeClr val="accent2"/>
                </a:solidFill>
              </a:ln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214422"/>
            <a:ext cx="870603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Главный командный пункт организма</a:t>
            </a:r>
            <a:endParaRPr lang="ru-RU" sz="2400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643174" y="5643578"/>
            <a:ext cx="30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Головной мозг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7" name="Picture 6" descr="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2428868"/>
            <a:ext cx="2928958" cy="3188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Человек</a:t>
            </a:r>
            <a:r>
              <a:rPr lang="ru-RU" sz="5400" b="1" i="1" dirty="0" smtClean="0">
                <a:solidFill>
                  <a:srgbClr val="05AB0D"/>
                </a:solidFill>
                <a:latin typeface="+mn-lt"/>
              </a:rPr>
              <a:t> </a:t>
            </a:r>
            <a:r>
              <a:rPr lang="ru-RU" sz="6600" b="1" i="1" dirty="0" smtClean="0">
                <a:solidFill>
                  <a:srgbClr val="05AB0D"/>
                </a:solidFill>
              </a:rPr>
              <a:t>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</a:t>
            </a:r>
            <a:r>
              <a:rPr lang="ru-RU" sz="2400" b="1" i="1" dirty="0" smtClean="0">
                <a:solidFill>
                  <a:srgbClr val="05AB0D"/>
                </a:solidFill>
                <a:latin typeface="+mn-lt"/>
              </a:rPr>
              <a:t>       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altLang="ru-RU" sz="2400" dirty="0" smtClean="0">
                <a:latin typeface="Comic Sans MS" pitchFamily="66" charset="0"/>
              </a:rPr>
              <a:t>Неутомимый мотор, который непрерывно гонит в сосуды кровь и заставляет её обегать всё тело.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4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3286124"/>
            <a:ext cx="4572032" cy="2367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Человек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</a:t>
            </a:r>
            <a:r>
              <a:rPr lang="ru-RU" sz="2400" b="1" i="1" dirty="0" smtClean="0">
                <a:solidFill>
                  <a:srgbClr val="05AB0D"/>
                </a:solidFill>
                <a:latin typeface="+mn-lt"/>
              </a:rPr>
              <a:t>       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altLang="ru-RU" sz="2400" dirty="0" smtClean="0">
                <a:latin typeface="Comic Sans MS" pitchFamily="66" charset="0"/>
              </a:rPr>
              <a:t>Неутомимый мотор, который непрерывно гонит в сосуды кровь и заставляет её обегать всё тело.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71868" y="5929330"/>
            <a:ext cx="1746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Сердце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9" name="Picture 4" descr="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357430"/>
            <a:ext cx="2543164" cy="3668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b="1" i="1" cap="none" dirty="0" smtClean="0">
                <a:solidFill>
                  <a:srgbClr val="0033CC"/>
                </a:solidFill>
                <a:effectLst/>
              </a:rPr>
              <a:t>                   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Человек</a:t>
            </a:r>
            <a:r>
              <a:rPr lang="ru-RU" sz="4000" b="1" i="1" dirty="0" smtClean="0">
                <a:solidFill>
                  <a:srgbClr val="05AB0D"/>
                </a:solidFill>
              </a:rPr>
              <a:t> 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3о баллов  </a:t>
            </a:r>
            <a:endParaRPr lang="ru-RU" sz="2400" b="1" i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Полый мышечный орган, в котором перерабатывается пища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3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28860" y="350043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b="1" i="1" cap="none" dirty="0" smtClean="0">
                <a:solidFill>
                  <a:srgbClr val="0033CC"/>
                </a:solidFill>
                <a:effectLst/>
              </a:rPr>
              <a:t>                   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Человек </a:t>
            </a:r>
            <a:r>
              <a:rPr lang="ru-RU" sz="5400" b="1" i="1" dirty="0" smtClean="0">
                <a:solidFill>
                  <a:srgbClr val="05AB0D"/>
                </a:solidFill>
                <a:latin typeface="+mn-lt"/>
              </a:rPr>
              <a:t> </a:t>
            </a:r>
            <a:r>
              <a:rPr lang="ru-RU" sz="4000" b="1" i="1" dirty="0" smtClean="0">
                <a:solidFill>
                  <a:srgbClr val="05AB0D"/>
                </a:solidFill>
              </a:rPr>
              <a:t> 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3о баллов  </a:t>
            </a:r>
            <a:endParaRPr lang="ru-RU" sz="2400" b="1" i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Полый мышечный орган, в котором перерабатывается пища.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428992" y="6072206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Желудок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8" name="Picture 4" descr="1281001644_fourth_stomach_000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192456"/>
            <a:ext cx="3071721" cy="3665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Человек</a:t>
            </a:r>
            <a:r>
              <a:rPr lang="ru-RU" sz="5400" b="1" i="1" dirty="0" smtClean="0">
                <a:solidFill>
                  <a:srgbClr val="05AB0D"/>
                </a:solidFill>
                <a:latin typeface="+mn-lt"/>
              </a:rPr>
              <a:t> </a:t>
            </a:r>
            <a:r>
              <a:rPr lang="ru-RU" sz="4000" b="1" i="1" dirty="0" smtClean="0">
                <a:solidFill>
                  <a:srgbClr val="05AB0D"/>
                </a:solidFill>
              </a:rPr>
              <a:t>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4о баллов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altLang="ru-RU" sz="2400" dirty="0" smtClean="0">
                <a:solidFill>
                  <a:srgbClr val="333333"/>
                </a:solidFill>
                <a:latin typeface="Comic Sans MS" pitchFamily="66" charset="0"/>
              </a:rPr>
              <a:t>Этот внутренний орган живёт с правой стороны от желудка в верхней части живота. </a:t>
            </a:r>
          </a:p>
          <a:p>
            <a:pPr>
              <a:buNone/>
            </a:pPr>
            <a:r>
              <a:rPr lang="ru-RU" altLang="ru-RU" sz="2400" dirty="0" smtClean="0">
                <a:solidFill>
                  <a:srgbClr val="333333"/>
                </a:solidFill>
                <a:latin typeface="Comic Sans MS" pitchFamily="66" charset="0"/>
              </a:rPr>
              <a:t>	Она вырабатывает желчь, которая поступает в кишечник и помогает переваривать пищу</a:t>
            </a:r>
            <a:r>
              <a:rPr lang="ru-RU" altLang="ru-RU" sz="2400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21508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7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3108" y="350043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Человек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4о баллов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altLang="ru-RU" sz="2400" dirty="0" smtClean="0">
                <a:solidFill>
                  <a:srgbClr val="333333"/>
                </a:solidFill>
                <a:latin typeface="Comic Sans MS" pitchFamily="66" charset="0"/>
              </a:rPr>
              <a:t>Этот внутренний орган живёт с правой стороны от желудка в верхней части живота. </a:t>
            </a:r>
          </a:p>
          <a:p>
            <a:pPr>
              <a:buNone/>
            </a:pPr>
            <a:r>
              <a:rPr lang="ru-RU" altLang="ru-RU" sz="2400" dirty="0" smtClean="0">
                <a:solidFill>
                  <a:srgbClr val="333333"/>
                </a:solidFill>
                <a:latin typeface="Comic Sans MS" pitchFamily="66" charset="0"/>
              </a:rPr>
              <a:t>	Она вырабатывает желчь, которая поступает кишечник и помогает переваривать пищу</a:t>
            </a:r>
            <a:r>
              <a:rPr lang="ru-RU" altLang="ru-RU" sz="2400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21508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428992" y="6000768"/>
            <a:ext cx="285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Печень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9" name="Picture 4" descr="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357562"/>
            <a:ext cx="2911348" cy="2947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05AB0D"/>
                </a:solidFill>
              </a:rPr>
              <a:t>            </a:t>
            </a:r>
            <a:r>
              <a:rPr lang="ru-RU" sz="6000" b="1" i="1" cap="none" dirty="0" smtClean="0">
                <a:solidFill>
                  <a:srgbClr val="0033CC"/>
                </a:solidFill>
                <a:effectLst/>
                <a:latin typeface="+mn-lt"/>
              </a:rPr>
              <a:t>Человек </a:t>
            </a:r>
            <a:r>
              <a:rPr lang="ru-RU" sz="6600" b="1" i="1" dirty="0" smtClean="0">
                <a:solidFill>
                  <a:srgbClr val="05AB0D"/>
                </a:solidFill>
              </a:rPr>
              <a:t>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5о баллов</a:t>
            </a:r>
            <a:r>
              <a:rPr lang="ru-RU" sz="2400" b="1" i="1" dirty="0" smtClean="0">
                <a:solidFill>
                  <a:srgbClr val="05AB0D"/>
                </a:solidFill>
                <a:latin typeface="+mn-lt"/>
              </a:rPr>
              <a:t> </a:t>
            </a:r>
            <a:endParaRPr lang="ru-RU" sz="2400" dirty="0">
              <a:latin typeface="+mn-lt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Парные органы дыхания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00298" y="364331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05AB0D"/>
                </a:solidFill>
              </a:rPr>
              <a:t>            </a:t>
            </a:r>
            <a:r>
              <a:rPr lang="ru-RU" sz="6000" b="1" i="1" cap="none" dirty="0" smtClean="0">
                <a:solidFill>
                  <a:srgbClr val="0033CC"/>
                </a:solidFill>
                <a:effectLst/>
                <a:latin typeface="+mn-lt"/>
              </a:rPr>
              <a:t>Человек</a:t>
            </a:r>
            <a:r>
              <a:rPr lang="ru-RU" sz="6600" b="1" i="1" dirty="0" smtClean="0">
                <a:solidFill>
                  <a:srgbClr val="05AB0D"/>
                </a:solidFill>
              </a:rPr>
              <a:t>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5о баллов</a:t>
            </a:r>
            <a:r>
              <a:rPr lang="ru-RU" sz="2400" b="1" i="1" dirty="0" smtClean="0">
                <a:solidFill>
                  <a:srgbClr val="05AB0D"/>
                </a:solidFill>
                <a:latin typeface="+mn-lt"/>
              </a:rPr>
              <a:t> </a:t>
            </a:r>
            <a:endParaRPr lang="ru-RU" sz="2400" dirty="0">
              <a:latin typeface="+mn-lt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Парные органы дыхания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14364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357554" y="6000769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Легкие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7" name="Рисунок 6" descr="12363f5cc76977e26092b378d19fcb1c.jpe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2143116"/>
            <a:ext cx="4598987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839200" cy="1295400"/>
          </a:xfrm>
        </p:spPr>
        <p:txBody>
          <a:bodyPr>
            <a:noAutofit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Органы чувств </a:t>
            </a:r>
            <a:r>
              <a:rPr lang="ru-RU" sz="6600" b="1" i="1" dirty="0" smtClean="0">
                <a:solidFill>
                  <a:srgbClr val="05AB0D"/>
                </a:solidFill>
              </a:rPr>
              <a:t>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баллов </a:t>
            </a:r>
            <a:endParaRPr lang="ru-RU" sz="2400" b="1" i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143240" y="5286388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5125" name="Picture 5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7462197">
            <a:off x="90566" y="466310"/>
            <a:ext cx="1726095" cy="1130089"/>
          </a:xfrm>
          <a:prstGeom prst="rect">
            <a:avLst/>
          </a:prstGeom>
          <a:noFill/>
        </p:spPr>
      </p:pic>
      <p:pic>
        <p:nvPicPr>
          <p:cNvPr id="5126" name="Picture 6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9768042">
            <a:off x="6349620" y="5024218"/>
            <a:ext cx="2124075" cy="1390650"/>
          </a:xfrm>
          <a:prstGeom prst="rect">
            <a:avLst/>
          </a:prstGeom>
          <a:noFill/>
        </p:spPr>
      </p:pic>
      <p:pic>
        <p:nvPicPr>
          <p:cNvPr id="12" name="Picture 16" descr="C:\Users\Пользователь\Desktop\с флэшки\tomakov-3 копия.gif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285984" y="2643182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285852" y="1428736"/>
            <a:ext cx="6858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Органы зрения</a:t>
            </a:r>
            <a:endParaRPr lang="ru-RU" sz="36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839200" cy="1295400"/>
          </a:xfrm>
        </p:spPr>
        <p:txBody>
          <a:bodyPr>
            <a:noAutofit/>
          </a:bodyPr>
          <a:lstStyle/>
          <a:p>
            <a:pPr algn="ctr"/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Органы чувств</a:t>
            </a:r>
            <a:r>
              <a:rPr lang="ru-RU" sz="6600" b="1" i="1" dirty="0" smtClean="0">
                <a:solidFill>
                  <a:srgbClr val="05AB0D"/>
                </a:solidFill>
              </a:rPr>
              <a:t>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баллов </a:t>
            </a:r>
            <a:endParaRPr lang="ru-RU" sz="2400" b="1" i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143240" y="5286388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r>
              <a:rPr lang="ru-RU" sz="3200" b="1" i="1" dirty="0" smtClean="0">
                <a:solidFill>
                  <a:srgbClr val="0033CC"/>
                </a:solidFill>
              </a:rPr>
              <a:t>Глаза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5125" name="Picture 5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7462197">
            <a:off x="90566" y="466310"/>
            <a:ext cx="1726095" cy="1130089"/>
          </a:xfrm>
          <a:prstGeom prst="rect">
            <a:avLst/>
          </a:prstGeom>
          <a:noFill/>
        </p:spPr>
      </p:pic>
      <p:pic>
        <p:nvPicPr>
          <p:cNvPr id="5126" name="Picture 6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9768042">
            <a:off x="6349620" y="5024218"/>
            <a:ext cx="2124075" cy="139065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285852" y="1428736"/>
            <a:ext cx="68580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Органы зрения.</a:t>
            </a:r>
            <a:endParaRPr lang="ru-RU" sz="2400" b="1" dirty="0"/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1500166" y="1554163"/>
            <a:ext cx="7491434" cy="373222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1" name="Picture 2" descr="C:\Users\кал\Pictures\Рисунок1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43108" y="2357430"/>
            <a:ext cx="4714908" cy="25471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96356" cy="1295400"/>
          </a:xfrm>
        </p:spPr>
        <p:txBody>
          <a:bodyPr>
            <a:noAutofit/>
          </a:bodyPr>
          <a:lstStyle/>
          <a:p>
            <a:pPr algn="ctr"/>
            <a:r>
              <a:rPr lang="ru-RU" sz="6000" b="1" i="1" cap="none" dirty="0" smtClean="0">
                <a:solidFill>
                  <a:srgbClr val="0033CC"/>
                </a:solidFill>
                <a:effectLst/>
              </a:rPr>
              <a:t>     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Органы чувств </a:t>
            </a:r>
            <a:r>
              <a:rPr lang="ru-RU" sz="5400" b="1" i="1" dirty="0" smtClean="0">
                <a:solidFill>
                  <a:srgbClr val="05AB0D"/>
                </a:solidFill>
                <a:latin typeface="+mn-lt"/>
              </a:rPr>
              <a:t> </a:t>
            </a:r>
            <a:r>
              <a:rPr lang="ru-RU" sz="7200" b="1" i="1" dirty="0" smtClean="0">
                <a:solidFill>
                  <a:srgbClr val="05AB0D"/>
                </a:solidFill>
              </a:rPr>
              <a:t>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 </a:t>
            </a:r>
            <a:endParaRPr lang="ru-RU" sz="2400" dirty="0">
              <a:latin typeface="+mn-lt"/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86512" y="428604"/>
            <a:ext cx="28574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3240" y="5000636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9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500306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 descr="D:\школа ПСШ №2\Все для презентаций\Анимашки fantasyflach\blest37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5" cstate="email"/>
          <a:srcRect/>
          <a:stretch>
            <a:fillRect/>
          </a:stretch>
        </p:blipFill>
        <p:spPr bwMode="auto">
          <a:xfrm rot="7332890">
            <a:off x="73383" y="455710"/>
            <a:ext cx="1686662" cy="1104272"/>
          </a:xfrm>
          <a:prstGeom prst="rect">
            <a:avLst/>
          </a:prstGeom>
          <a:noFill/>
        </p:spPr>
      </p:pic>
      <p:pic>
        <p:nvPicPr>
          <p:cNvPr id="10243" name="Picture 3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18427384">
            <a:off x="6348419" y="4896219"/>
            <a:ext cx="2124075" cy="139065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643042" y="1285860"/>
            <a:ext cx="6286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С помощью этих органов чувств человек различает звуки</a:t>
            </a:r>
            <a:endParaRPr lang="ru-RU" b="1" i="1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96356" cy="1295400"/>
          </a:xfrm>
        </p:spPr>
        <p:txBody>
          <a:bodyPr>
            <a:noAutofit/>
          </a:bodyPr>
          <a:lstStyle/>
          <a:p>
            <a:pPr algn="ctr"/>
            <a:r>
              <a:rPr lang="ru-RU" sz="6000" b="1" i="1" cap="none" dirty="0" smtClean="0">
                <a:solidFill>
                  <a:srgbClr val="0033CC"/>
                </a:solidFill>
                <a:effectLst/>
              </a:rPr>
              <a:t>     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Органы чувств</a:t>
            </a:r>
            <a:r>
              <a:rPr lang="ru-RU" sz="5400" b="1" i="1" dirty="0" smtClean="0">
                <a:solidFill>
                  <a:srgbClr val="05AB0D"/>
                </a:solidFill>
                <a:latin typeface="+mn-lt"/>
              </a:rPr>
              <a:t> </a:t>
            </a:r>
            <a:r>
              <a:rPr lang="ru-RU" sz="7200" b="1" i="1" dirty="0" smtClean="0">
                <a:solidFill>
                  <a:srgbClr val="05AB0D"/>
                </a:solidFill>
              </a:rPr>
              <a:t>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 </a:t>
            </a:r>
            <a:endParaRPr lang="ru-RU" sz="2400" dirty="0">
              <a:latin typeface="+mn-lt"/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86512" y="428604"/>
            <a:ext cx="28574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3240" y="6170185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r>
              <a:rPr lang="ru-RU" sz="3200" b="1" i="1" dirty="0" smtClean="0">
                <a:solidFill>
                  <a:srgbClr val="0033CC"/>
                </a:solidFill>
              </a:rPr>
              <a:t>Ухо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0242" name="Picture 2" descr="D:\школа ПСШ №2\Все для презентаций\Анимашки fantasyflach\blest37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 rot="7332890">
            <a:off x="73383" y="455710"/>
            <a:ext cx="1686662" cy="1104272"/>
          </a:xfrm>
          <a:prstGeom prst="rect">
            <a:avLst/>
          </a:prstGeom>
          <a:noFill/>
        </p:spPr>
      </p:pic>
      <p:pic>
        <p:nvPicPr>
          <p:cNvPr id="10243" name="Picture 3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8427384">
            <a:off x="6348419" y="4896219"/>
            <a:ext cx="2124075" cy="139065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643042" y="1285860"/>
            <a:ext cx="6286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С помощью этих органов чувств человек различает звуки</a:t>
            </a:r>
            <a:endParaRPr lang="ru-RU" sz="2400" b="1" i="1" dirty="0" smtClean="0">
              <a:solidFill>
                <a:srgbClr val="7030A0"/>
              </a:solidFill>
            </a:endParaRPr>
          </a:p>
        </p:txBody>
      </p:sp>
      <p:pic>
        <p:nvPicPr>
          <p:cNvPr id="11" name="Picture 5" descr="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2285993"/>
            <a:ext cx="2214578" cy="3234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FFFF00"/>
                </a:solidFill>
              </a:rPr>
              <a:t>            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Органы чувств</a:t>
            </a:r>
            <a:r>
              <a:rPr lang="ru-RU" sz="7200" b="1" i="1" dirty="0" smtClean="0">
                <a:solidFill>
                  <a:srgbClr val="05AB0D"/>
                </a:solidFill>
              </a:rPr>
              <a:t>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3о баллов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С помощью этого органы чувств человек отличает сладкое от соленого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43570" y="571480"/>
            <a:ext cx="32861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286116" y="5572140"/>
            <a:ext cx="30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1266" name="Picture 2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7753334">
            <a:off x="405902" y="444799"/>
            <a:ext cx="1665968" cy="1090723"/>
          </a:xfrm>
          <a:prstGeom prst="rect">
            <a:avLst/>
          </a:prstGeom>
          <a:noFill/>
        </p:spPr>
      </p:pic>
      <p:pic>
        <p:nvPicPr>
          <p:cNvPr id="11267" name="Picture 3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9497674">
            <a:off x="6350364" y="4841425"/>
            <a:ext cx="2124075" cy="1390650"/>
          </a:xfrm>
          <a:prstGeom prst="rect">
            <a:avLst/>
          </a:prstGeom>
          <a:noFill/>
        </p:spPr>
      </p:pic>
      <p:pic>
        <p:nvPicPr>
          <p:cNvPr id="12" name="Picture 16" descr="C:\Users\Пользователь\Desktop\с флэшки\tomakov-3 копия.gif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500298" y="2643182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FFFF00"/>
                </a:solidFill>
              </a:rPr>
              <a:t>            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Органы чувств</a:t>
            </a:r>
            <a:r>
              <a:rPr lang="ru-RU" sz="7200" b="1" i="1" dirty="0" smtClean="0">
                <a:solidFill>
                  <a:srgbClr val="05AB0D"/>
                </a:solidFill>
              </a:rPr>
              <a:t>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3о баллов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8553480" cy="387510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С помощью этого органа чувств человек отличает сладкое от соленого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43570" y="571480"/>
            <a:ext cx="32861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286116" y="5572140"/>
            <a:ext cx="30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 Язык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1266" name="Picture 2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7753334">
            <a:off x="405902" y="444799"/>
            <a:ext cx="1665968" cy="1090723"/>
          </a:xfrm>
          <a:prstGeom prst="rect">
            <a:avLst/>
          </a:prstGeom>
          <a:noFill/>
        </p:spPr>
      </p:pic>
      <p:pic>
        <p:nvPicPr>
          <p:cNvPr id="11267" name="Picture 3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9497674">
            <a:off x="6350364" y="4841425"/>
            <a:ext cx="2124075" cy="1390650"/>
          </a:xfrm>
          <a:prstGeom prst="rect">
            <a:avLst/>
          </a:prstGeom>
          <a:noFill/>
        </p:spPr>
      </p:pic>
      <p:pic>
        <p:nvPicPr>
          <p:cNvPr id="10" name="Picture 2" descr="C:\Users\кал\Pictures\картинки\Sample Pictures\анатомия\пищеварение\Scan10018 (5) - копия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85720" y="2428868"/>
            <a:ext cx="3307391" cy="36912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FFFF00"/>
                </a:solidFill>
              </a:rPr>
              <a:t>           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Органы чувств </a:t>
            </a:r>
            <a:r>
              <a:rPr lang="ru-RU" sz="5400" b="1" i="1" dirty="0" smtClean="0">
                <a:solidFill>
                  <a:srgbClr val="05AB0D"/>
                </a:solidFill>
                <a:latin typeface="+mn-lt"/>
              </a:rPr>
              <a:t> </a:t>
            </a:r>
            <a:r>
              <a:rPr lang="ru-RU" sz="7200" b="1" i="1" dirty="0" smtClean="0">
                <a:solidFill>
                  <a:srgbClr val="05AB0D"/>
                </a:solidFill>
              </a:rPr>
              <a:t>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4о баллов </a:t>
            </a:r>
            <a:endParaRPr lang="ru-RU" sz="2400" dirty="0">
              <a:latin typeface="+mn-lt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Врач, занимающийся болезнями органа зрения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643306" y="4813994"/>
            <a:ext cx="45005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8926" y="6000768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2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78605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2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18910258">
            <a:off x="6396448" y="4618479"/>
            <a:ext cx="2124075" cy="1390650"/>
          </a:xfrm>
          <a:prstGeom prst="rect">
            <a:avLst/>
          </a:prstGeom>
          <a:noFill/>
        </p:spPr>
      </p:pic>
      <p:pic>
        <p:nvPicPr>
          <p:cNvPr id="12291" name="Picture 3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7438928">
            <a:off x="297039" y="439230"/>
            <a:ext cx="1625446" cy="1064193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FFFF00"/>
                </a:solidFill>
              </a:rPr>
              <a:t>           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Органы чувств</a:t>
            </a:r>
            <a:r>
              <a:rPr lang="ru-RU" sz="5400" b="1" i="1" dirty="0" smtClean="0">
                <a:solidFill>
                  <a:srgbClr val="05AB0D"/>
                </a:solidFill>
                <a:latin typeface="+mn-lt"/>
              </a:rPr>
              <a:t> </a:t>
            </a:r>
            <a:r>
              <a:rPr lang="ru-RU" sz="7200" b="1" i="1" dirty="0" smtClean="0">
                <a:solidFill>
                  <a:srgbClr val="05AB0D"/>
                </a:solidFill>
              </a:rPr>
              <a:t>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4о баллов </a:t>
            </a:r>
            <a:endParaRPr lang="ru-RU" sz="2400" dirty="0">
              <a:latin typeface="+mn-lt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Врач, занимающийся болезнями органа зрения</a:t>
            </a:r>
            <a:endParaRPr lang="ru-RU" sz="2400" b="1" dirty="0"/>
          </a:p>
        </p:txBody>
      </p:sp>
      <p:sp>
        <p:nvSpPr>
          <p:cNvPr id="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607220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643306" y="4813994"/>
            <a:ext cx="45005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8926" y="6000768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</a:t>
            </a:r>
            <a:r>
              <a:rPr lang="ru-RU" sz="3200" b="1" i="1" dirty="0" smtClean="0">
                <a:solidFill>
                  <a:srgbClr val="0033CC"/>
                </a:solidFill>
              </a:rPr>
              <a:t>Окулист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2290" name="Picture 2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8910258">
            <a:off x="6396448" y="4618479"/>
            <a:ext cx="2124075" cy="1390650"/>
          </a:xfrm>
          <a:prstGeom prst="rect">
            <a:avLst/>
          </a:prstGeom>
          <a:noFill/>
        </p:spPr>
      </p:pic>
      <p:pic>
        <p:nvPicPr>
          <p:cNvPr id="12291" name="Picture 3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7438928">
            <a:off x="297039" y="439230"/>
            <a:ext cx="1625446" cy="1064193"/>
          </a:xfrm>
          <a:prstGeom prst="rect">
            <a:avLst/>
          </a:prstGeom>
          <a:noFill/>
        </p:spPr>
      </p:pic>
      <p:pic>
        <p:nvPicPr>
          <p:cNvPr id="11" name="Picture 4" descr="MPj04276370000[1]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00298" y="2143116"/>
            <a:ext cx="3725833" cy="3714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572560" cy="1142984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+mn-lt"/>
              </a:rPr>
              <a:t>                                                                               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о баллов </a:t>
            </a:r>
            <a:endParaRPr lang="ru-RU" sz="2400" dirty="0">
              <a:latin typeface="+mn-lt"/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26889" y="1571612"/>
            <a:ext cx="9017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Орган осязания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14678" y="5429265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      </a:t>
            </a:r>
            <a:r>
              <a:rPr lang="ru-RU" sz="3200" b="1" i="1" dirty="0" smtClean="0">
                <a:solidFill>
                  <a:srgbClr val="0033CC"/>
                </a:solidFill>
              </a:rPr>
              <a:t> </a:t>
            </a:r>
            <a:r>
              <a:rPr lang="ru-RU" sz="3200" b="1" i="1" dirty="0" smtClean="0">
                <a:solidFill>
                  <a:srgbClr val="002060"/>
                </a:solidFill>
              </a:rPr>
              <a:t>   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00166" y="142852"/>
            <a:ext cx="74295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 smtClean="0">
                <a:solidFill>
                  <a:srgbClr val="0033CC"/>
                </a:solidFill>
              </a:rPr>
              <a:t>  Органы чувств                     </a:t>
            </a:r>
            <a:endParaRPr lang="ru-RU" sz="2400" dirty="0"/>
          </a:p>
        </p:txBody>
      </p:sp>
      <p:pic>
        <p:nvPicPr>
          <p:cNvPr id="13314" name="Picture 2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8484946">
            <a:off x="149549" y="378363"/>
            <a:ext cx="1574097" cy="1030575"/>
          </a:xfrm>
          <a:prstGeom prst="rect">
            <a:avLst/>
          </a:prstGeom>
          <a:noFill/>
        </p:spPr>
      </p:pic>
      <p:pic>
        <p:nvPicPr>
          <p:cNvPr id="13315" name="Picture 3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8329518">
            <a:off x="6121461" y="4573584"/>
            <a:ext cx="2124075" cy="1390650"/>
          </a:xfrm>
          <a:prstGeom prst="rect">
            <a:avLst/>
          </a:prstGeom>
          <a:noFill/>
        </p:spPr>
      </p:pic>
      <p:pic>
        <p:nvPicPr>
          <p:cNvPr id="12" name="Picture 16" descr="C:\Users\Пользователь\Desktop\с флэшки\tomakov-3 копия.gif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357422" y="2857496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572560" cy="1142984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+mn-lt"/>
              </a:rPr>
              <a:t>                                                                               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о баллов </a:t>
            </a:r>
            <a:endParaRPr lang="ru-RU" sz="2400" dirty="0">
              <a:latin typeface="+mn-lt"/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26889" y="1571612"/>
            <a:ext cx="9017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Орган осязания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14678" y="5429265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         кожа 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142852"/>
            <a:ext cx="8215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 smtClean="0">
                <a:solidFill>
                  <a:srgbClr val="0033CC"/>
                </a:solidFill>
              </a:rPr>
              <a:t>      Органы чувств                     </a:t>
            </a:r>
            <a:endParaRPr lang="ru-RU" sz="2400" dirty="0"/>
          </a:p>
        </p:txBody>
      </p:sp>
      <p:pic>
        <p:nvPicPr>
          <p:cNvPr id="13314" name="Picture 2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8484946">
            <a:off x="149549" y="378363"/>
            <a:ext cx="1574097" cy="1030575"/>
          </a:xfrm>
          <a:prstGeom prst="rect">
            <a:avLst/>
          </a:prstGeom>
          <a:noFill/>
        </p:spPr>
      </p:pic>
      <p:pic>
        <p:nvPicPr>
          <p:cNvPr id="13315" name="Picture 3" descr="D:\школа ПСШ №2\Все для презентаций\Анимашки fantasyflach\blest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8329518">
            <a:off x="6121461" y="4573584"/>
            <a:ext cx="2124075" cy="1390650"/>
          </a:xfrm>
          <a:prstGeom prst="rect">
            <a:avLst/>
          </a:prstGeom>
          <a:noFill/>
        </p:spPr>
      </p:pic>
      <p:pic>
        <p:nvPicPr>
          <p:cNvPr id="10" name="Picture 3" descr="C:\Users\кал\Pictures\картинки\Sample Pictures\ручки\HNDSHAK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28" y="2714620"/>
            <a:ext cx="5498988" cy="19327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553480" cy="1500174"/>
          </a:xfrm>
        </p:spPr>
        <p:txBody>
          <a:bodyPr/>
          <a:lstStyle/>
          <a:p>
            <a:r>
              <a:rPr lang="ru-RU" dirty="0" smtClean="0"/>
              <a:t>                                                     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баллов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/>
              <a:t>Как называется самая большая страна в  мире?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Страны и города  </a:t>
            </a:r>
            <a:endParaRPr lang="ru-RU" sz="5400" b="1" i="1" cap="none" spc="0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28860" y="2643182"/>
            <a:ext cx="4500594" cy="233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utoShape 2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26043" y="5868864"/>
            <a:ext cx="2786050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5357816" y="5857892"/>
            <a:ext cx="3786181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2786048" y="5857892"/>
            <a:ext cx="2643175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553480" cy="1500174"/>
          </a:xfrm>
        </p:spPr>
        <p:txBody>
          <a:bodyPr/>
          <a:lstStyle/>
          <a:p>
            <a:pPr algn="ctr"/>
            <a:r>
              <a:rPr lang="ru-RU" dirty="0" smtClean="0"/>
              <a:t>    </a:t>
            </a:r>
            <a:r>
              <a:rPr lang="ru-RU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Страны и города  </a:t>
            </a:r>
            <a:r>
              <a:rPr lang="ru-RU" dirty="0" smtClean="0"/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1о баллов 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800" b="1" dirty="0"/>
              <a:t>Как называется самая большая страна в  мире?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3800" b="1" i="1" dirty="0" smtClean="0">
              <a:solidFill>
                <a:srgbClr val="0033CC"/>
              </a:solidFill>
            </a:endParaRPr>
          </a:p>
          <a:p>
            <a:pPr algn="ctr"/>
            <a:r>
              <a:rPr lang="ru-RU" sz="3800" b="1" i="1" dirty="0" smtClean="0">
                <a:solidFill>
                  <a:srgbClr val="0033CC"/>
                </a:solidFill>
              </a:rPr>
              <a:t>Россия</a:t>
            </a:r>
            <a:endParaRPr lang="ru-RU" sz="3800" b="1" i="1" dirty="0">
              <a:solidFill>
                <a:srgbClr val="0033C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i="1" cap="none" spc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endParaRPr lang="ru-RU" sz="2800" b="1" i="1" cap="none" spc="0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026" name="Picture 2" descr="http://www.ortopedia.ru/upload/medialibrary/cf3/Contur-World-Ma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92" y="2302561"/>
            <a:ext cx="7674031" cy="380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57166"/>
            <a:ext cx="8686800" cy="938234"/>
          </a:xfrm>
        </p:spPr>
        <p:txBody>
          <a:bodyPr>
            <a:normAutofit fontScale="90000"/>
          </a:bodyPr>
          <a:lstStyle/>
          <a:p>
            <a:r>
              <a:rPr lang="ru-RU" sz="16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6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                                                       </a:t>
            </a:r>
            <a:r>
              <a:rPr lang="ru-RU" sz="27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 </a:t>
            </a:r>
            <a: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/>
              <a:t>Столицей какой страны является город Лондон?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35782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76438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i="1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Страны и города</a:t>
            </a:r>
            <a:r>
              <a:rPr lang="ru-RU" sz="5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</a:t>
            </a:r>
            <a:endParaRPr lang="ru-RU" sz="5400" b="1" i="1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1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00298" y="257174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57166"/>
            <a:ext cx="8686800" cy="9382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6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6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b="1" i="1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Страны и города</a:t>
            </a:r>
            <a:r>
              <a:rPr lang="ru-RU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</a:rPr>
              <a:t>             </a:t>
            </a:r>
            <a:r>
              <a:rPr lang="ru-RU" sz="27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2о баллов </a:t>
            </a:r>
            <a: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52712"/>
            <a:ext cx="8686800" cy="561664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400" b="1" dirty="0"/>
              <a:t>Столицей какой страны является город Лондон?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sz="3500" b="1" i="1" dirty="0" smtClean="0">
              <a:solidFill>
                <a:srgbClr val="0033CC"/>
              </a:solidFill>
            </a:endParaRPr>
          </a:p>
          <a:p>
            <a:pPr algn="ctr"/>
            <a:endParaRPr lang="ru-RU" sz="3500" b="1" i="1" dirty="0" smtClean="0">
              <a:solidFill>
                <a:srgbClr val="0033CC"/>
              </a:solidFill>
            </a:endParaRPr>
          </a:p>
          <a:p>
            <a:pPr algn="ctr"/>
            <a:r>
              <a:rPr lang="ru-RU" sz="3500" b="1" i="1" dirty="0" smtClean="0">
                <a:solidFill>
                  <a:srgbClr val="0033CC"/>
                </a:solidFill>
              </a:rPr>
              <a:t>Великобритания</a:t>
            </a:r>
            <a:endParaRPr lang="ru-RU" sz="3500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35782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76438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</a:t>
            </a:r>
            <a:endParaRPr lang="ru-RU" sz="5400" b="1" i="1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0" name="Picture 2" descr="https://d1softball.net/wp-content/uploads/where-is-mali-located-on-the-world-map-amazing-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09773"/>
            <a:ext cx="5976664" cy="4427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r>
              <a:rPr lang="ru-RU" sz="8000" b="1" i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8000" b="1" i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6600" b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</a:t>
            </a:r>
            <a: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Назовите столицу Франции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35782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428860" y="257174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7000892" y="428604"/>
            <a:ext cx="1643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n>
                  <a:solidFill>
                    <a:schemeClr val="accent2"/>
                  </a:solidFill>
                </a:ln>
              </a:rPr>
              <a:t>3о баллов 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39552" y="142852"/>
            <a:ext cx="61137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Страны и города</a:t>
            </a:r>
            <a:endParaRPr lang="ru-RU" sz="54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r>
              <a:rPr lang="ru-RU" sz="8000" b="1" i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8000" b="1" i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6600" b="1" cap="none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</a:t>
            </a:r>
            <a: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182"/>
            <a:ext cx="8686800" cy="5675186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400" b="1" dirty="0"/>
              <a:t>Назовите столицу Франции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>
              <a:solidFill>
                <a:srgbClr val="0033CC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Париж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357826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000892" y="428604"/>
            <a:ext cx="1643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n>
                  <a:solidFill>
                    <a:schemeClr val="accent2"/>
                  </a:solidFill>
                </a:ln>
              </a:rPr>
              <a:t>3о баллов 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142852"/>
            <a:ext cx="6723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Страны и города</a:t>
            </a:r>
            <a:endParaRPr lang="ru-RU" sz="5400" dirty="0"/>
          </a:p>
        </p:txBody>
      </p:sp>
      <p:pic>
        <p:nvPicPr>
          <p:cNvPr id="18" name="Picture 2" descr="http://900igr.net/datas/geografija/Vody-Mirovogo-okeana/0010-010-Presnye-vod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2357430"/>
            <a:ext cx="3567490" cy="2676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Содержимое 4" descr="parana.jpg"/>
          <p:cNvPicPr>
            <a:picLocks noChangeAspect="1"/>
          </p:cNvPicPr>
          <p:nvPr/>
        </p:nvPicPr>
        <p:blipFill>
          <a:blip r:embed="rId5" cstate="print"/>
          <a:srcRect t="3740" b="14560"/>
          <a:stretch>
            <a:fillRect/>
          </a:stretch>
        </p:blipFill>
        <p:spPr>
          <a:xfrm>
            <a:off x="4429124" y="2428868"/>
            <a:ext cx="4242560" cy="2598733"/>
          </a:xfrm>
          <a:prstGeom prst="rect">
            <a:avLst/>
          </a:prstGeom>
          <a:ln w="28575">
            <a:solidFill>
              <a:srgbClr val="C05A22"/>
            </a:solidFill>
          </a:ln>
        </p:spPr>
      </p:pic>
      <p:pic>
        <p:nvPicPr>
          <p:cNvPr id="3074" name="Picture 2" descr="https://im0-tub-ru.yandex.net/i?id=729f8136004d075290c417d188e1ba5b-l&amp;n=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34" y="1989512"/>
            <a:ext cx="4240492" cy="305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img.fonwall.ru/o/78/frantsiya-parij-solntse-vecher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458" y="1944885"/>
            <a:ext cx="4655500" cy="309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686800" cy="838200"/>
          </a:xfrm>
        </p:spPr>
        <p:txBody>
          <a:bodyPr>
            <a:noAutofit/>
          </a:bodyPr>
          <a:lstStyle/>
          <a:p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             </a:t>
            </a:r>
            <a:b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</a:b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ru-RU" sz="5400" b="1" i="1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Страны и города </a:t>
            </a:r>
            <a:r>
              <a:rPr lang="ru-RU" sz="2400" b="1" i="1" cap="none" dirty="0" smtClean="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4</a:t>
            </a:r>
            <a:r>
              <a:rPr lang="ru-RU" sz="2400" b="1" i="1" cap="none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о баллов </a:t>
            </a:r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</a:t>
            </a:r>
            <a:r>
              <a:rPr lang="ru-RU" sz="5400" b="1" i="1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/>
                <a:latin typeface="+mn-lt"/>
              </a:rPr>
              <a:t> </a:t>
            </a:r>
            <a:endParaRPr lang="ru-RU" sz="5400" dirty="0">
              <a:latin typeface="+mn-lt"/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42926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-3" y="5929330"/>
            <a:ext cx="3071804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5500694" y="5929330"/>
            <a:ext cx="3643306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8" descr="D:\школа ПСШ №2\Все для презентаций\картинкидля презентаций\1613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500702"/>
            <a:ext cx="1500166" cy="1203103"/>
          </a:xfrm>
          <a:prstGeom prst="rect">
            <a:avLst/>
          </a:prstGeom>
          <a:noFill/>
        </p:spPr>
      </p:pic>
      <p:pic>
        <p:nvPicPr>
          <p:cNvPr id="18" name="Picture 6" descr="D:\школа ПСШ №2\Все для презентаций\картинкидля презентаций\1622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72264" y="5500702"/>
            <a:ext cx="1428760" cy="1180914"/>
          </a:xfrm>
          <a:prstGeom prst="rect">
            <a:avLst/>
          </a:prstGeom>
          <a:noFill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3000363" y="5929330"/>
            <a:ext cx="2500299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9" descr="D:\школа ПСШ №2\Все для презентаций\картинкидля презентаций\1626.gif"/>
          <p:cNvPicPr>
            <a:picLocks noChangeAspect="1" noChangeArrowheads="1" noCrop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857620" y="5857892"/>
            <a:ext cx="904875" cy="790575"/>
          </a:xfrm>
          <a:prstGeom prst="rect">
            <a:avLst/>
          </a:prstGeom>
          <a:noFill/>
        </p:spPr>
      </p:pic>
      <p:sp>
        <p:nvSpPr>
          <p:cNvPr id="22" name="Содержимое 2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2800" b="1" dirty="0" smtClean="0"/>
              <a:t>Назовите государство, располагающееся на островах, столицей которого является Токио.</a:t>
            </a:r>
          </a:p>
          <a:p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3643306" y="5143512"/>
            <a:ext cx="2132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26" name="Picture 16" descr="C:\Users\Пользователь\Desktop\с флэшки\tomakov-3 копия.gif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2357422" y="278605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686800" cy="838200"/>
          </a:xfrm>
        </p:spPr>
        <p:txBody>
          <a:bodyPr>
            <a:noAutofit/>
          </a:bodyPr>
          <a:lstStyle/>
          <a:p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             </a:t>
            </a:r>
            <a:b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</a:b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ru-RU" sz="5400" b="1" i="1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Страны и города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ru-RU" sz="2400" b="1" i="1" cap="none" dirty="0" smtClean="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4</a:t>
            </a:r>
            <a:r>
              <a:rPr lang="ru-RU" sz="2400" b="1" i="1" cap="none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о баллов </a:t>
            </a:r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</a:t>
            </a:r>
            <a:r>
              <a:rPr lang="ru-RU" sz="5400" b="1" i="1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</a:t>
            </a:r>
            <a:r>
              <a:rPr lang="ru-RU" sz="5400" b="1" i="1" cap="none" dirty="0" smtClean="0">
                <a:ln w="11430"/>
                <a:solidFill>
                  <a:schemeClr val="accent2"/>
                </a:solidFill>
                <a:effectLst/>
                <a:latin typeface="+mn-lt"/>
              </a:rPr>
              <a:t> </a:t>
            </a:r>
            <a:endParaRPr lang="ru-RU" sz="5400" dirty="0">
              <a:latin typeface="+mn-lt"/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42926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Содержимое 21"/>
          <p:cNvSpPr>
            <a:spLocks noGrp="1"/>
          </p:cNvSpPr>
          <p:nvPr>
            <p:ph idx="1"/>
          </p:nvPr>
        </p:nvSpPr>
        <p:spPr>
          <a:xfrm>
            <a:off x="313429" y="1123928"/>
            <a:ext cx="8686800" cy="5461070"/>
          </a:xfrm>
        </p:spPr>
        <p:txBody>
          <a:bodyPr/>
          <a:lstStyle/>
          <a:p>
            <a:pPr algn="ctr"/>
            <a:r>
              <a:rPr lang="ru-RU" sz="2800" b="1" dirty="0"/>
              <a:t>Назовите государство, располагающееся на островах, столицей которого является Токио.</a:t>
            </a:r>
          </a:p>
          <a:p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3707904" y="6059479"/>
            <a:ext cx="2132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Япония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4098" name="Picture 2" descr="https://cdn.gdz4you.com/files/slides/6f3/17974b06753e52ed0b7cbe2e4a426fe7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054831"/>
            <a:ext cx="5429604" cy="4072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28604"/>
            <a:ext cx="8686800" cy="642942"/>
          </a:xfrm>
        </p:spPr>
        <p:txBody>
          <a:bodyPr>
            <a:noAutofit/>
          </a:bodyPr>
          <a:lstStyle/>
          <a:p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5400" b="1" i="1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Страны и города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5о баллов </a:t>
            </a: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</a:t>
            </a:r>
            <a:r>
              <a:rPr lang="ru-RU" sz="5400" cap="none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5400" cap="none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5400" i="1" cap="none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5400" i="1" cap="none" dirty="0" smtClean="0">
                <a:solidFill>
                  <a:schemeClr val="tx1"/>
                </a:solidFill>
                <a:effectLst/>
                <a:latin typeface="+mn-lt"/>
              </a:rPr>
            </a:br>
            <a:endParaRPr lang="ru-RU" sz="5400" cap="none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7523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600" b="1" dirty="0" smtClean="0"/>
              <a:t>На территорию какого государства можно попасть из России, переплыв реку Амур?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 </a:t>
            </a: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42926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1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00298" y="2643182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-2" y="6000768"/>
            <a:ext cx="2643176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5286380" y="6000768"/>
            <a:ext cx="3857620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2643174" y="6000768"/>
            <a:ext cx="2643176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190" y="260649"/>
            <a:ext cx="8686800" cy="453708"/>
          </a:xfrm>
        </p:spPr>
        <p:txBody>
          <a:bodyPr>
            <a:noAutofit/>
          </a:bodyPr>
          <a:lstStyle/>
          <a:p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                </a:t>
            </a:r>
            <a:b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5400" b="1" i="1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Страны и города</a:t>
            </a: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</a:t>
            </a:r>
            <a:r>
              <a:rPr lang="ru-RU" sz="2400" b="1" i="1" cap="none" dirty="0" smtClean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effectLst/>
                <a:latin typeface="+mn-lt"/>
              </a:rPr>
              <a:t>5о баллов </a:t>
            </a: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5400" b="1" i="1" cap="none" dirty="0" smtClean="0">
                <a:solidFill>
                  <a:srgbClr val="0033CC"/>
                </a:solidFill>
                <a:effectLst/>
                <a:latin typeface="+mn-lt"/>
              </a:rPr>
              <a:t>   </a:t>
            </a:r>
            <a:r>
              <a:rPr lang="ru-RU" sz="5400" cap="none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5400" cap="none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5400" i="1" cap="none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5400" i="1" cap="none" dirty="0" smtClean="0">
                <a:solidFill>
                  <a:schemeClr val="tx1"/>
                </a:solidFill>
                <a:effectLst/>
                <a:latin typeface="+mn-lt"/>
              </a:rPr>
            </a:br>
            <a:endParaRPr lang="ru-RU" sz="5400" cap="none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6425" y="781014"/>
            <a:ext cx="8686800" cy="5888346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600" b="1" dirty="0"/>
              <a:t>На территорию какого государства можно попасть из России, переплыв реку Амур?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 </a:t>
            </a: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marL="0" indent="0"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marL="0" indent="0" algn="ctr">
              <a:buNone/>
            </a:pPr>
            <a:endParaRPr lang="ru-RU" b="1" i="1" dirty="0">
              <a:solidFill>
                <a:srgbClr val="0033CC"/>
              </a:solidFill>
            </a:endParaRPr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0033CC"/>
                </a:solidFill>
              </a:rPr>
              <a:t>Китай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42926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5122" name="Picture 2" descr="http://mirnews.su/uploads/posts/2016-10/1476599688_006b869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85" y="1572073"/>
            <a:ext cx="7659732" cy="408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В этом городе находится Эйфелева башня.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3" y="0"/>
            <a:ext cx="89297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ru-RU" sz="4400" b="1" i="1" cap="none" spc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Достопримечательности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10 баллов</a:t>
            </a:r>
            <a:endParaRPr lang="ru-RU" sz="2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14744" y="5429264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78605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5" descr="32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  <p:pic>
        <p:nvPicPr>
          <p:cNvPr id="16" name="Picture 5" descr="32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103770">
            <a:off x="-68272" y="-107188"/>
            <a:ext cx="1928611" cy="12432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2662"/>
            <a:ext cx="8686800" cy="478746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В этом городе находится Эйфелева башня.</a:t>
            </a:r>
          </a:p>
          <a:p>
            <a:pPr algn="ctr"/>
            <a:r>
              <a:rPr lang="ru-RU" sz="2400" b="1" dirty="0" smtClean="0"/>
              <a:t>.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3" y="0"/>
            <a:ext cx="8929749" cy="12926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i="1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Достопримечательности</a:t>
            </a:r>
            <a:r>
              <a:rPr lang="ru-RU" sz="54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2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10 баллов</a:t>
            </a:r>
            <a:endParaRPr lang="ru-RU" sz="2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915816" y="5429264"/>
            <a:ext cx="35670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b="1" i="1" dirty="0" smtClean="0">
              <a:solidFill>
                <a:srgbClr val="0033CC"/>
              </a:solidFill>
            </a:endParaRPr>
          </a:p>
          <a:p>
            <a:pPr algn="ctr"/>
            <a:r>
              <a:rPr lang="ru-RU" sz="3200" b="1" i="1" dirty="0" smtClean="0">
                <a:solidFill>
                  <a:srgbClr val="0033CC"/>
                </a:solidFill>
              </a:rPr>
              <a:t>Париж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4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06488">
            <a:off x="7410365" y="280932"/>
            <a:ext cx="1564830" cy="1843317"/>
          </a:xfrm>
          <a:prstGeom prst="rect">
            <a:avLst/>
          </a:prstGeom>
          <a:noFill/>
        </p:spPr>
      </p:pic>
      <p:pic>
        <p:nvPicPr>
          <p:cNvPr id="15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  <p:pic>
        <p:nvPicPr>
          <p:cNvPr id="16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386463" y="348624"/>
            <a:ext cx="1928611" cy="1243200"/>
          </a:xfrm>
          <a:prstGeom prst="rect">
            <a:avLst/>
          </a:prstGeom>
          <a:noFill/>
        </p:spPr>
      </p:pic>
      <p:pic>
        <p:nvPicPr>
          <p:cNvPr id="6148" name="Picture 4" descr="https://avatars.mds.yandex.net/get-pdb/964102/1338b76a-bfcc-4055-a96f-aa46724197f0/s1200?webp=fals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049" y="1931594"/>
            <a:ext cx="7144717" cy="4018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0"/>
            <a:ext cx="885827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400" b="1" i="1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Достопримечательности</a:t>
            </a:r>
            <a:r>
              <a:rPr lang="ru-RU" sz="4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20 баллов</a:t>
            </a:r>
            <a:endParaRPr lang="ru-RU" sz="2400" i="1" dirty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92893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231896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ru-RU" sz="7000" b="1" dirty="0" smtClean="0"/>
              <a:t>В этот город туристы приезжают летом, в период белых ночей, полюбоваться, как разводят мосты через Неву.</a:t>
            </a:r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lvl="8" algn="ctr"/>
            <a:endParaRPr lang="ru-RU" sz="600" b="1" dirty="0" smtClean="0"/>
          </a:p>
          <a:p>
            <a:pPr lvl="8" algn="ctr"/>
            <a:r>
              <a:rPr lang="ru-RU" sz="600" b="1" dirty="0" smtClean="0">
                <a:hlinkClick r:id="rId3" action="ppaction://hlinksldjump"/>
              </a:rPr>
              <a:t> </a:t>
            </a:r>
            <a:endParaRPr lang="ru-RU" sz="600" b="1" dirty="0" smtClean="0"/>
          </a:p>
        </p:txBody>
      </p:sp>
      <p:pic>
        <p:nvPicPr>
          <p:cNvPr id="17" name="Picture 5" descr="32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103770">
            <a:off x="138225" y="1874708"/>
            <a:ext cx="1928611" cy="12432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1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0"/>
            <a:ext cx="896448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400" b="1" i="1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Достопримечательности</a:t>
            </a:r>
            <a:r>
              <a:rPr lang="ru-RU" sz="4400" b="1" i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ru-RU" sz="2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20 баллов</a:t>
            </a:r>
            <a:endParaRPr lang="ru-RU" sz="2400" i="1" dirty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304800" y="980728"/>
            <a:ext cx="8686800" cy="9480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/>
              <a:t>В этот город туристы приезжают летом, в период белых ночей, полюбоваться, как разводят мосты через Неву.</a:t>
            </a:r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lvl="8" algn="ctr"/>
            <a:endParaRPr lang="ru-RU" sz="6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</p:txBody>
      </p:sp>
      <p:pic>
        <p:nvPicPr>
          <p:cNvPr id="16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06488">
            <a:off x="7598325" y="2066883"/>
            <a:ext cx="1564830" cy="1843317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494598" y="5796553"/>
            <a:ext cx="3949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33CC"/>
                </a:solidFill>
              </a:rPr>
              <a:t>Санкт-Петербург</a:t>
            </a:r>
          </a:p>
        </p:txBody>
      </p:sp>
      <p:pic>
        <p:nvPicPr>
          <p:cNvPr id="7170" name="Picture 2" descr="https://avatars.mds.yandex.net/get-pdb/770122/1cb2d436-4994-421f-a75a-6030384e835d/s1200?webp=fal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497" y="1897256"/>
            <a:ext cx="5707624" cy="3834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73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000" b="1" i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Достопримечательности</a:t>
            </a:r>
            <a:r>
              <a:rPr lang="ru-RU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30 баллов</a:t>
            </a:r>
            <a:b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</a:b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1139813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400" b="1" dirty="0" smtClean="0"/>
              <a:t>В КАКОМ ГОСУДАРСТВЕ, РАСПОЛАГАЮЩЕМСЯ НА БАЛКАНСКОМ ПОЛУОСТРОВЕ, НАХОДИТСЯ ГОРА ОЛИМП?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857620" y="5429264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i="1" dirty="0">
              <a:solidFill>
                <a:srgbClr val="0033CC"/>
              </a:solidFill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5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71736" y="278605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7171"/>
            <a:ext cx="8976970" cy="838200"/>
          </a:xfrm>
        </p:spPr>
        <p:txBody>
          <a:bodyPr>
            <a:normAutofit fontScale="90000"/>
          </a:bodyPr>
          <a:lstStyle/>
          <a:p>
            <a:r>
              <a:rPr lang="ru-RU" sz="73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400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Достопримечательности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30 баллов</a:t>
            </a:r>
            <a:b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</a:b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45372"/>
            <a:ext cx="8686800" cy="503475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В КАКОМ ГОСУДАРСТВЕ, РАСПОЛАГАЮЩЕМСЯ НА БАЛКАНСКОМ ПОЛУОСТРОВЕ, НАХОДИТСЯ ГОРА ОЛИМП?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51920" y="5940569"/>
            <a:ext cx="14821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33CC"/>
                </a:solidFill>
              </a:rPr>
              <a:t>Греция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2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06488">
            <a:off x="7410365" y="2281196"/>
            <a:ext cx="1564830" cy="1843317"/>
          </a:xfrm>
          <a:prstGeom prst="rect">
            <a:avLst/>
          </a:prstGeom>
          <a:noFill/>
        </p:spPr>
      </p:pic>
      <p:pic>
        <p:nvPicPr>
          <p:cNvPr id="14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  <p:pic>
        <p:nvPicPr>
          <p:cNvPr id="8196" name="Picture 4" descr="https://avatars.mds.yandex.net/get-pdb/1350527/44cd0df0-ffe8-4c18-98a9-b38d3a9408af/s12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464" y="2201152"/>
            <a:ext cx="5589105" cy="375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000" b="1" i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Достопримечательности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40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 flipH="1">
            <a:off x="1331569" y="1857365"/>
            <a:ext cx="7455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В какой стране одна из главным проблем – перенаселение?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29058" y="5715016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0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2714620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 descr="32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103770">
            <a:off x="10103" y="613251"/>
            <a:ext cx="1928611" cy="1243200"/>
          </a:xfrm>
          <a:prstGeom prst="rect">
            <a:avLst/>
          </a:prstGeom>
          <a:noFill/>
        </p:spPr>
      </p:pic>
      <p:pic>
        <p:nvPicPr>
          <p:cNvPr id="15" name="Picture 5" descr="32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4347" y="0"/>
            <a:ext cx="9205947" cy="1295400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400" b="1" i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Достопримечательности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40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6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 flipH="1">
            <a:off x="1331569" y="1124744"/>
            <a:ext cx="7455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В какой стране одна из главным проблем – перенаселение?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29058" y="5715016"/>
            <a:ext cx="144302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i="1" dirty="0" smtClean="0">
              <a:solidFill>
                <a:srgbClr val="0033CC"/>
              </a:solidFill>
            </a:endParaRPr>
          </a:p>
          <a:p>
            <a:r>
              <a:rPr lang="ru-RU" sz="3200" b="1" i="1" dirty="0" smtClean="0">
                <a:solidFill>
                  <a:srgbClr val="0033CC"/>
                </a:solidFill>
              </a:rPr>
              <a:t>Китай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3" name="Picture 3" descr="D:\школа ПСШ №2\Все для презентаций\Анимашки - животные\10003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06488">
            <a:off x="7410364" y="1995446"/>
            <a:ext cx="1564830" cy="1843317"/>
          </a:xfrm>
          <a:prstGeom prst="rect">
            <a:avLst/>
          </a:prstGeom>
          <a:noFill/>
        </p:spPr>
      </p:pic>
      <p:pic>
        <p:nvPicPr>
          <p:cNvPr id="14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386463" y="348624"/>
            <a:ext cx="1928611" cy="1243200"/>
          </a:xfrm>
          <a:prstGeom prst="rect">
            <a:avLst/>
          </a:prstGeom>
          <a:noFill/>
        </p:spPr>
      </p:pic>
      <p:pic>
        <p:nvPicPr>
          <p:cNvPr id="15" name="Picture 5" descr="3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3770">
            <a:off x="16228" y="2252783"/>
            <a:ext cx="2582691" cy="1664826"/>
          </a:xfrm>
          <a:prstGeom prst="rect">
            <a:avLst/>
          </a:prstGeom>
          <a:noFill/>
        </p:spPr>
      </p:pic>
      <p:pic>
        <p:nvPicPr>
          <p:cNvPr id="9218" name="Picture 2" descr="http://monateka.com/images/224344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768" y="2016167"/>
            <a:ext cx="6178568" cy="4121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90267"/>
            <a:ext cx="8686800" cy="836828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400" b="1" i="1" cap="none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Достопримечательности</a:t>
            </a:r>
            <a:r>
              <a:rPr lang="ru-RU" b="1" cap="none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700" b="1" i="1" cap="none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50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27096"/>
            <a:ext cx="8686800" cy="106174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Символом этой страны является сакура. Здесь даже существует праздник цветения сакуры.</a:t>
            </a:r>
            <a:endParaRPr lang="ru-RU" sz="2400" b="1" dirty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14744" y="6000768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99792" y="2348880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http://s1.1zoom.me/big3/251/355403-admi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55870"/>
            <a:ext cx="2592288" cy="1730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C6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90267"/>
            <a:ext cx="8686800" cy="674437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000" b="1" i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Достопримечательности</a:t>
            </a:r>
            <a:r>
              <a:rPr lang="ru-RU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50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11710"/>
            <a:ext cx="8686800" cy="526841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Символом этой страны является сакура. Здесь даже существует праздник цветения сакуры.</a:t>
            </a: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0" y="6072188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14744" y="6000768"/>
            <a:ext cx="157163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</a:t>
            </a:r>
            <a:r>
              <a:rPr lang="ru-RU" sz="3200" b="1" i="1" dirty="0" smtClean="0">
                <a:solidFill>
                  <a:srgbClr val="0033CC"/>
                </a:solidFill>
              </a:rPr>
              <a:t>Япония</a:t>
            </a:r>
            <a:endParaRPr lang="ru-RU" sz="3200" b="1" i="1" dirty="0">
              <a:solidFill>
                <a:srgbClr val="0033CC"/>
              </a:solidFill>
            </a:endParaRPr>
          </a:p>
        </p:txBody>
      </p:sp>
      <p:pic>
        <p:nvPicPr>
          <p:cNvPr id="11266" name="Picture 2" descr="https://www.culture.ru/storage/images/a2026524f5a4b54aa3674083812ae3f7/1ce4db62d25a624dd84f011a4a20dd2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120" y="1675042"/>
            <a:ext cx="7079630" cy="4424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Кубань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</a:t>
            </a:r>
            <a:r>
              <a:rPr lang="ru-RU" sz="2700" b="1" i="1" cap="none" dirty="0" smtClean="0">
                <a:ln w="11430"/>
                <a:effectLst/>
                <a:latin typeface="+mn-lt"/>
              </a:rPr>
              <a:t>10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Назовите главный город Краснодарского края.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0" name="Picture 16" descr="C:\Users\Пользователь\Desktop\с флэшки\tomakov-3 копия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643174" y="2428868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786455"/>
            <a:ext cx="4643438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5786455"/>
            <a:ext cx="4500562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360040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ru-RU" sz="66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000" b="1" i="1" cap="none" dirty="0">
                <a:ln w="11430"/>
                <a:solidFill>
                  <a:srgbClr val="0033CC"/>
                </a:solidFill>
                <a:effectLst/>
              </a:rPr>
              <a:t>Кубань</a:t>
            </a:r>
            <a:r>
              <a:rPr lang="ru-RU" sz="6000" b="1" cap="none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</a:t>
            </a:r>
            <a:r>
              <a:rPr lang="ru-RU" sz="2700" b="1" i="1" cap="none" dirty="0" smtClean="0">
                <a:ln w="11430"/>
                <a:effectLst/>
                <a:latin typeface="+mn-lt"/>
              </a:rPr>
              <a:t>10 баллов</a:t>
            </a:r>
            <a:endParaRPr lang="ru-RU" sz="2700" i="1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08720"/>
            <a:ext cx="8686800" cy="5400600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4000" b="1" dirty="0"/>
              <a:t>Назовите главный город Краснодарского края.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b="1" i="1" dirty="0">
              <a:solidFill>
                <a:srgbClr val="0033CC"/>
              </a:solidFill>
            </a:endParaRPr>
          </a:p>
          <a:p>
            <a:pPr algn="ctr">
              <a:buNone/>
            </a:pPr>
            <a:r>
              <a:rPr lang="ru-RU" sz="7700" b="1" i="1" dirty="0" smtClean="0">
                <a:solidFill>
                  <a:srgbClr val="0033CC"/>
                </a:solidFill>
              </a:rPr>
              <a:t>Краснодар</a:t>
            </a:r>
            <a:endParaRPr lang="ru-RU" sz="7700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2292" name="Picture 4" descr="http://hellbro.ru/uploads/posts/2016-10/14769769043938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968" y="1321732"/>
            <a:ext cx="5678464" cy="3825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                  </a:t>
            </a:r>
            <a:r>
              <a:rPr lang="ru-RU" sz="66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000" b="1" i="1" cap="none" dirty="0">
                <a:ln w="11430"/>
                <a:solidFill>
                  <a:srgbClr val="0033CC"/>
                </a:solidFill>
                <a:effectLst/>
              </a:rPr>
              <a:t>Кубань</a:t>
            </a:r>
            <a:r>
              <a:rPr lang="ru-RU" sz="6000" b="1" cap="none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0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 баллов</a:t>
            </a:r>
            <a:endParaRPr lang="ru-RU" sz="27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Назовите самую крупную реку Краснодарского края.</a:t>
            </a:r>
          </a:p>
          <a:p>
            <a:pPr algn="ctr"/>
            <a:endParaRPr lang="ru-RU" sz="2400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257174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01605"/>
            <a:ext cx="8686800" cy="447075"/>
          </a:xfrm>
        </p:spPr>
        <p:txBody>
          <a:bodyPr>
            <a:normAutofit fontScale="90000"/>
          </a:bodyPr>
          <a:lstStyle/>
          <a:p>
            <a:r>
              <a:rPr lang="ru-RU" sz="6000" b="1" i="1" cap="none" dirty="0" smtClean="0">
                <a:ln w="11430"/>
                <a:solidFill>
                  <a:srgbClr val="0033CC"/>
                </a:solidFill>
                <a:effectLst/>
                <a:latin typeface="+mn-lt"/>
              </a:rPr>
              <a:t>                   </a:t>
            </a:r>
            <a:r>
              <a:rPr lang="ru-RU" sz="66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000" b="1" i="1" cap="none" dirty="0">
                <a:ln w="11430"/>
                <a:solidFill>
                  <a:srgbClr val="0033CC"/>
                </a:solidFill>
                <a:effectLst/>
              </a:rPr>
              <a:t>Кубань</a:t>
            </a:r>
            <a:r>
              <a:rPr lang="ru-RU" sz="6000" b="1" cap="none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0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 баллов</a:t>
            </a:r>
            <a:endParaRPr lang="ru-RU" sz="27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4704"/>
            <a:ext cx="8686800" cy="5616624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600" b="1" dirty="0"/>
              <a:t>Назовите самую крупную реку Краснодарского края</a:t>
            </a:r>
            <a:endParaRPr lang="ru-RU" sz="2600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>
              <a:solidFill>
                <a:srgbClr val="0033CC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Кубань 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8214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3314" name="Picture 2" descr="http://img-5.photosight.ru/835/5239499_x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340768"/>
            <a:ext cx="5400007" cy="405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ru-RU" sz="66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000" b="1" i="1" cap="none" dirty="0">
                <a:ln w="11430"/>
                <a:solidFill>
                  <a:srgbClr val="0033CC"/>
                </a:solidFill>
                <a:effectLst/>
              </a:rPr>
              <a:t>Кубань</a:t>
            </a:r>
            <a:r>
              <a:rPr lang="ru-RU" sz="6000" b="1" cap="none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000" b="1" i="1" cap="none" dirty="0" smtClean="0">
                <a:ln w="11430"/>
                <a:solidFill>
                  <a:srgbClr val="002060"/>
                </a:solidFill>
                <a:effectLst/>
                <a:latin typeface="+mn-lt"/>
              </a:rPr>
              <a:t> 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30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2400" b="1" dirty="0" smtClean="0"/>
              <a:t>В каком городе в 2014 году проходила зимняя олимпиада?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76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2643182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41840"/>
            <a:ext cx="8686800" cy="522864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ru-RU" sz="66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000" b="1" i="1" cap="none" dirty="0">
                <a:ln w="11430"/>
                <a:solidFill>
                  <a:srgbClr val="0033CC"/>
                </a:solidFill>
                <a:effectLst/>
              </a:rPr>
              <a:t>Кубань</a:t>
            </a:r>
            <a:r>
              <a:rPr lang="ru-RU" sz="6000" b="1" cap="none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30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11914"/>
            <a:ext cx="8686800" cy="544142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400" b="1" dirty="0"/>
              <a:t>В каком городе в 2014 году проходила зимняя олимпиада?</a:t>
            </a:r>
          </a:p>
          <a:p>
            <a:pPr algn="ctr"/>
            <a:endParaRPr lang="ru-RU" sz="2400" b="1" dirty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СОЧИ</a:t>
            </a:r>
            <a:endParaRPr lang="ru-RU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76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4338" name="Picture 2" descr="http://diarytourist.ru/wp-content/uploads/2019/01/olimpiysky-park6-1024x6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592966"/>
            <a:ext cx="6132448" cy="409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587646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ru-RU" sz="66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000" b="1" i="1" cap="none" dirty="0">
                <a:ln w="11430"/>
                <a:solidFill>
                  <a:srgbClr val="0033CC"/>
                </a:solidFill>
                <a:effectLst/>
              </a:rPr>
              <a:t>Кубань</a:t>
            </a:r>
            <a:r>
              <a:rPr lang="ru-RU" sz="6000" b="1" cap="none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40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Какой пролив соединяет моря, омывающие Краснодарский край?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  <a:p>
            <a:pPr algn="ctr"/>
            <a:endParaRPr lang="ru-RU" b="1" i="1" dirty="0" smtClean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07207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71736" y="2571744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620688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ru-RU" sz="66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000" b="1" i="1" cap="none" dirty="0">
                <a:ln w="11430"/>
                <a:solidFill>
                  <a:srgbClr val="0033CC"/>
                </a:solidFill>
                <a:effectLst/>
              </a:rPr>
              <a:t>Кубань</a:t>
            </a:r>
            <a:r>
              <a:rPr lang="ru-RU" sz="6000" b="1" cap="none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40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072074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907704" y="5974971"/>
            <a:ext cx="5184576" cy="883029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0033CC"/>
                </a:solidFill>
              </a:rPr>
              <a:t>Керченский пролив </a:t>
            </a:r>
            <a:endParaRPr lang="ru-RU" b="1" i="1" dirty="0">
              <a:solidFill>
                <a:srgbClr val="0033CC"/>
              </a:solidFill>
            </a:endParaRPr>
          </a:p>
        </p:txBody>
      </p:sp>
      <p:pic>
        <p:nvPicPr>
          <p:cNvPr id="11" name="Picture 2" descr="http://yug-gelendzhik.ru/wp-content/uploads/2014/09/%D0%9F%D0%BE%D1%80%D1%82-%D0%9A%D0%B0%D0%B2%D0%BA%D0%B0%D0%B7-%D0%9F%D0%BE%D1%80%D1%82-%D0%9A%D1%80%D1%8B%D0%B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08720"/>
            <a:ext cx="6614812" cy="490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72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600" b="1" i="1" cap="none" dirty="0">
                <a:ln w="11430"/>
                <a:solidFill>
                  <a:srgbClr val="0033CC"/>
                </a:solidFill>
                <a:effectLst/>
              </a:rPr>
              <a:t>Кубань</a:t>
            </a:r>
            <a:r>
              <a:rPr lang="ru-RU" sz="6600" b="1" cap="none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50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30373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Какую республику окружает Краснодарский край?</a:t>
            </a:r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16" descr="C:\Users\Пользователь\Desktop\с флэшки\tomakov-3 копия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00298" y="2714620"/>
            <a:ext cx="4427653" cy="229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r>
              <a:rPr lang="ru-RU" sz="6600" b="1" cap="none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ru-RU" sz="6600" b="1" cap="none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000" b="1" i="1" cap="none" dirty="0">
                <a:ln w="11430"/>
                <a:solidFill>
                  <a:srgbClr val="0033CC"/>
                </a:solidFill>
                <a:effectLst/>
              </a:rPr>
              <a:t>Кубань</a:t>
            </a:r>
            <a:r>
              <a:rPr lang="ru-RU" sz="6000" b="1" cap="none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</a:t>
            </a:r>
            <a:r>
              <a:rPr lang="ru-RU" sz="27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50 баллов</a:t>
            </a:r>
            <a:endParaRPr lang="ru-RU" sz="27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92696"/>
            <a:ext cx="8686800" cy="5904656"/>
          </a:xfrm>
        </p:spPr>
        <p:txBody>
          <a:bodyPr>
            <a:normAutofit fontScale="92500" lnSpcReduction="10000"/>
          </a:bodyPr>
          <a:lstStyle/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Какую </a:t>
            </a:r>
            <a:r>
              <a:rPr lang="ru-RU" sz="2400" b="1" dirty="0"/>
              <a:t>республику окружает Краснодарский край?</a:t>
            </a:r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>
              <a:buNone/>
            </a:pPr>
            <a:endParaRPr lang="ru-RU" sz="5100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endParaRPr lang="ru-RU" sz="5100" b="1" i="1" dirty="0" smtClean="0">
              <a:solidFill>
                <a:srgbClr val="0033CC"/>
              </a:solidFill>
            </a:endParaRPr>
          </a:p>
          <a:p>
            <a:pPr algn="ctr">
              <a:buNone/>
            </a:pPr>
            <a:r>
              <a:rPr lang="ru-RU" sz="5100" b="1" i="1" dirty="0" smtClean="0">
                <a:solidFill>
                  <a:srgbClr val="0033CC"/>
                </a:solidFill>
              </a:rPr>
              <a:t>Республика Адыгея</a:t>
            </a:r>
            <a:endParaRPr lang="ru-RU" sz="5100" b="1" i="1" dirty="0">
              <a:solidFill>
                <a:srgbClr val="0033CC"/>
              </a:solidFill>
            </a:endParaRPr>
          </a:p>
        </p:txBody>
      </p:sp>
      <p:sp>
        <p:nvSpPr>
          <p:cNvPr id="5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9652" y="5143512"/>
            <a:ext cx="541338" cy="539750"/>
          </a:xfrm>
          <a:prstGeom prst="actionButtonHome">
            <a:avLst/>
          </a:prstGeom>
          <a:gradFill rotWithShape="1">
            <a:gsLst>
              <a:gs pos="0">
                <a:schemeClr val="bg1"/>
              </a:gs>
              <a:gs pos="100000">
                <a:srgbClr val="0066CC">
                  <a:alpha val="51999"/>
                </a:srgb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6386" name="Picture 2" descr="http://itd3.mycdn.me/image?id=871800091848&amp;t=20&amp;plc=WEB&amp;tkn=*NJysPheRtLTZWtDl31l-fukPyu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044" y="1628801"/>
            <a:ext cx="7158223" cy="405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Другая 1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1710</TotalTime>
  <Words>957</Words>
  <Application>Microsoft Office PowerPoint</Application>
  <PresentationFormat>Экран (4:3)</PresentationFormat>
  <Paragraphs>323</Paragraphs>
  <Slides>53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0" baseType="lpstr">
      <vt:lpstr>Arial</vt:lpstr>
      <vt:lpstr>Calibri</vt:lpstr>
      <vt:lpstr>Comic Sans MS</vt:lpstr>
      <vt:lpstr>Garamond Premr Pro Smbd</vt:lpstr>
      <vt:lpstr>Times New Roman</vt:lpstr>
      <vt:lpstr>Wingdings 2</vt:lpstr>
      <vt:lpstr>Трек</vt:lpstr>
      <vt:lpstr>Интеллектуальная игра</vt:lpstr>
      <vt:lpstr>Правила игры</vt:lpstr>
      <vt:lpstr>Категории вопросов</vt:lpstr>
      <vt:lpstr>            Человек1о баллов</vt:lpstr>
      <vt:lpstr>             Человек    1о баллов</vt:lpstr>
      <vt:lpstr>            Человек    2о баллов        </vt:lpstr>
      <vt:lpstr>           Человек 2о баллов        </vt:lpstr>
      <vt:lpstr>                   Человек       3о баллов  </vt:lpstr>
      <vt:lpstr>                   Человек         3о баллов  </vt:lpstr>
      <vt:lpstr>               Человек    4о баллов</vt:lpstr>
      <vt:lpstr>Человек 4о баллов</vt:lpstr>
      <vt:lpstr>            Человек     5о баллов </vt:lpstr>
      <vt:lpstr>            Человек    5о баллов </vt:lpstr>
      <vt:lpstr>         Органы чувств     1о баллов </vt:lpstr>
      <vt:lpstr>         Органы чувств    1о баллов </vt:lpstr>
      <vt:lpstr>     Органы чувств     2о баллов </vt:lpstr>
      <vt:lpstr>     Органы чувств    2о баллов </vt:lpstr>
      <vt:lpstr>            Органы чувств   3о баллов </vt:lpstr>
      <vt:lpstr>            Органы чувств  3о баллов </vt:lpstr>
      <vt:lpstr>           Органы чувств     4о баллов </vt:lpstr>
      <vt:lpstr>           Органы чувств    4о баллов </vt:lpstr>
      <vt:lpstr>                                                                                     5о баллов </vt:lpstr>
      <vt:lpstr>                                                                                     5о баллов </vt:lpstr>
      <vt:lpstr>                                                      1о баллов </vt:lpstr>
      <vt:lpstr>    Страны и города   1о баллов </vt:lpstr>
      <vt:lpstr>                                                        2о баллов  </vt:lpstr>
      <vt:lpstr>  Страны и города             2о баллов  </vt:lpstr>
      <vt:lpstr>          </vt:lpstr>
      <vt:lpstr>          </vt:lpstr>
      <vt:lpstr>                        Страны и города 4о баллов             </vt:lpstr>
      <vt:lpstr>                        Страны и города 4о баллов             </vt:lpstr>
      <vt:lpstr>                                                  Страны и города 5о баллов       </vt:lpstr>
      <vt:lpstr>                                                  Страны и города 5о баллов       </vt:lpstr>
      <vt:lpstr>Презентация PowerPoint</vt:lpstr>
      <vt:lpstr>Презентация PowerPoint</vt:lpstr>
      <vt:lpstr> </vt:lpstr>
      <vt:lpstr> </vt:lpstr>
      <vt:lpstr> Достопримечательности     30 баллов </vt:lpstr>
      <vt:lpstr> Достопримечательности 30 баллов </vt:lpstr>
      <vt:lpstr> Достопримечательности 40 баллов</vt:lpstr>
      <vt:lpstr> Достопримечательности 40 баллов</vt:lpstr>
      <vt:lpstr> Достопримечательности 50 баллов</vt:lpstr>
      <vt:lpstr> Достопримечательности     50 баллов</vt:lpstr>
      <vt:lpstr>               Кубань     10 баллов</vt:lpstr>
      <vt:lpstr>                Кубань       10 баллов</vt:lpstr>
      <vt:lpstr>                    Кубань    20 баллов</vt:lpstr>
      <vt:lpstr>                    Кубань    20 баллов</vt:lpstr>
      <vt:lpstr>                Кубань      30 баллов</vt:lpstr>
      <vt:lpstr>                Кубань      30 баллов</vt:lpstr>
      <vt:lpstr>                Кубань       40 баллов</vt:lpstr>
      <vt:lpstr>                Кубань      40 баллов</vt:lpstr>
      <vt:lpstr> Кубань  50 баллов</vt:lpstr>
      <vt:lpstr>                Кубань         50 баллов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 Windows</cp:lastModifiedBy>
  <cp:revision>197</cp:revision>
  <dcterms:created xsi:type="dcterms:W3CDTF">2011-11-25T05:49:57Z</dcterms:created>
  <dcterms:modified xsi:type="dcterms:W3CDTF">2021-01-17T22:03:02Z</dcterms:modified>
</cp:coreProperties>
</file>