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4" r:id="rId2"/>
    <p:sldId id="279" r:id="rId3"/>
    <p:sldId id="280" r:id="rId4"/>
    <p:sldId id="281" r:id="rId5"/>
    <p:sldId id="275" r:id="rId6"/>
    <p:sldId id="276" r:id="rId7"/>
    <p:sldId id="282" r:id="rId8"/>
    <p:sldId id="277" r:id="rId9"/>
    <p:sldId id="278" r:id="rId10"/>
    <p:sldId id="283" r:id="rId11"/>
    <p:sldId id="256" r:id="rId12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0515"/>
    <a:srgbClr val="DF0721"/>
    <a:srgbClr val="61030E"/>
    <a:srgbClr val="C486A5"/>
    <a:srgbClr val="5C2A08"/>
    <a:srgbClr val="9544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27"/>
  </p:normalViewPr>
  <p:slideViewPr>
    <p:cSldViewPr snapToGrid="0" snapToObjects="1">
      <p:cViewPr varScale="1">
        <p:scale>
          <a:sx n="96" d="100"/>
          <a:sy n="96" d="100"/>
        </p:scale>
        <p:origin x="72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099A5-9F4D-4A55-9BD2-8397205AE69B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7A851-91D5-481A-928C-F2FF20EDA4C4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DDB9A-D22E-432A-8B24-9649E145C92F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DDA2F-F9A9-4FC0-9D78-0AF1DF168074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A98C7-2C85-4B5B-A1FF-333186B8AB59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5B3D6-1FCD-44CB-BCA8-A5FD6206C812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/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1DDA6-271B-4F0B-B3A6-3BCFECBF71DF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271C2-46B0-4A1B-9CC6-B5E99571C9E1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/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5A1A8-32A2-4A7E-8D75-30C542A536AD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8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9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BE370-479D-4A0E-BF9A-6A8523891BD5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C1C34-EF08-4DF0-959A-6E466D96A61F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4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5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AD471-D3E7-4E0F-9BC5-2874E06C492A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339B0-1985-408A-B628-5559B35BC4E7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3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4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2A8C3-D691-43B8-8FF1-46D064548411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414C2-4E0E-4333-A988-95CC2304330D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092AA-CD5A-48C6-B030-331E2C26B7EC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/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x-none" noProof="0"/>
          </a:p>
        </p:txBody>
      </p:sp>
      <p:sp>
        <p:nvSpPr>
          <p:cNvPr id="4" name="Text Placeholder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D791B-AAA3-4AAB-9289-CAC62A074C37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E1AF3-B010-4755-A024-942D49B225E3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/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B60D6-5EBF-4100-9C90-21EE18616054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43FF5-DDC6-4C01-B409-040F017672DD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/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/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5C174-7BB3-452E-A7DE-0D38395C2EAA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08DE6-647E-44D6-AE91-3049AD6E20AF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ru-R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ru-RU" smtClean="0"/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AAC776-E74A-45BA-AAAB-8BB99337C979}" type="datetimeFigureOut">
              <a:rPr lang="x-none"/>
              <a:pPr>
                <a:defRPr/>
              </a:pPr>
              <a:t>09.06.2025</a:t>
            </a:fld>
            <a:endParaRPr lang="x-none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x-none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C52A33E-0E6E-4A07-B837-322784C8CF36}" type="slidenum">
              <a:rPr lang="x-none"/>
              <a:pPr>
                <a:defRPr/>
              </a:pPr>
              <a:t>‹#›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44c7816540784f751810f3bfac6b0b7_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4788" y="0"/>
            <a:ext cx="12192001" cy="6858000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127125" y="2560638"/>
            <a:ext cx="8016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</a:rPr>
              <a:t> </a:t>
            </a:r>
            <a:endParaRPr lang="ru-RU" sz="2400" b="1">
              <a:solidFill>
                <a:srgbClr val="95440D"/>
              </a:solidFill>
              <a:latin typeface="Calibri" pitchFamily="34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127125" y="803275"/>
            <a:ext cx="8994775" cy="34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 i="1">
                <a:solidFill>
                  <a:srgbClr val="8D0515"/>
                </a:solidFill>
                <a:latin typeface="Times New Roman" pitchFamily="18" charset="0"/>
              </a:rPr>
              <a:t>               </a:t>
            </a:r>
            <a:r>
              <a:rPr lang="ru-RU" sz="4600" b="1" i="1" u="sng">
                <a:solidFill>
                  <a:srgbClr val="8D0515"/>
                </a:solidFill>
              </a:rPr>
              <a:t>В Я З А Н И Е</a:t>
            </a:r>
            <a:r>
              <a:rPr lang="ru-RU" sz="4600" b="1">
                <a:solidFill>
                  <a:srgbClr val="8D0515"/>
                </a:solidFill>
              </a:rPr>
              <a:t>  </a:t>
            </a:r>
          </a:p>
          <a:p>
            <a:r>
              <a:rPr lang="ru-RU" sz="4400" b="1">
                <a:solidFill>
                  <a:srgbClr val="8D0515"/>
                </a:solidFill>
              </a:rPr>
              <a:t>крючком и спицами  </a:t>
            </a:r>
          </a:p>
          <a:p>
            <a:r>
              <a:rPr lang="ru-RU" sz="4400" b="1">
                <a:solidFill>
                  <a:srgbClr val="8D0515"/>
                </a:solidFill>
              </a:rPr>
              <a:t>для учащихся с ограниченными возможностями здоровья.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/>
          </p:cNvSpPr>
          <p:nvPr>
            <p:ph type="body" idx="1"/>
          </p:nvPr>
        </p:nvSpPr>
        <p:spPr>
          <a:xfrm>
            <a:off x="1560513" y="389614"/>
            <a:ext cx="10123487" cy="67242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rgbClr val="8D0515"/>
                </a:solidFill>
                <a:latin typeface="Arial" charset="0"/>
              </a:rPr>
              <a:t>Вязание положительно влияет на детей с </a:t>
            </a:r>
            <a:r>
              <a:rPr lang="ru-RU" sz="3000" b="1" dirty="0" smtClean="0">
                <a:solidFill>
                  <a:srgbClr val="8D0515"/>
                </a:solidFill>
                <a:latin typeface="Arial" charset="0"/>
              </a:rPr>
              <a:t>ОВЗ</a:t>
            </a:r>
            <a:r>
              <a:rPr lang="ru-RU" sz="3000" b="1" dirty="0" smtClean="0">
                <a:solidFill>
                  <a:srgbClr val="8D0515"/>
                </a:solidFill>
                <a:latin typeface="Arial" charset="0"/>
              </a:rPr>
              <a:t>.</a:t>
            </a:r>
            <a:endParaRPr lang="ru-RU" sz="3000" b="1" dirty="0" smtClean="0">
              <a:solidFill>
                <a:srgbClr val="8D0515"/>
              </a:solidFill>
              <a:latin typeface="Arial" charset="0"/>
            </a:endParaRPr>
          </a:p>
        </p:txBody>
      </p:sp>
      <p:pic>
        <p:nvPicPr>
          <p:cNvPr id="32773" name="Picture 5" descr="658c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5675" y="1323975"/>
            <a:ext cx="10253663" cy="518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/>
          </p:cNvSpPr>
          <p:nvPr>
            <p:ph type="body" idx="1"/>
          </p:nvPr>
        </p:nvSpPr>
        <p:spPr>
          <a:xfrm>
            <a:off x="252413" y="296863"/>
            <a:ext cx="6369050" cy="578802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3000" b="1" smtClean="0">
              <a:solidFill>
                <a:srgbClr val="8D0515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3000" b="1" smtClean="0">
                <a:solidFill>
                  <a:srgbClr val="8D0515"/>
                </a:solidFill>
                <a:latin typeface="Arial" charset="0"/>
              </a:rPr>
              <a:t>Развитие мелкой моторики. </a:t>
            </a:r>
          </a:p>
          <a:p>
            <a:pPr>
              <a:lnSpc>
                <a:spcPct val="80000"/>
              </a:lnSpc>
            </a:pPr>
            <a:r>
              <a:rPr lang="ru-RU" sz="3000" b="1" smtClean="0">
                <a:solidFill>
                  <a:srgbClr val="8D0515"/>
                </a:solidFill>
                <a:latin typeface="Arial" charset="0"/>
              </a:rPr>
              <a:t>Тренировка рук стимулирует саморегуляцию организма, повышает функциональную деятельность мозга и других органов. </a:t>
            </a:r>
          </a:p>
          <a:p>
            <a:pPr>
              <a:lnSpc>
                <a:spcPct val="80000"/>
              </a:lnSpc>
            </a:pPr>
            <a:endParaRPr lang="ru-RU" sz="3000" b="1" smtClean="0">
              <a:solidFill>
                <a:srgbClr val="8D0515"/>
              </a:solidFill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8D0515"/>
                </a:solidFill>
                <a:latin typeface="Arial" charset="0"/>
              </a:rPr>
              <a:t> Когда дети работают пальчиками с мелкими предметами, у них развиваются речь и мышление.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8D0515"/>
                </a:solidFill>
                <a:latin typeface="Arial" charset="0"/>
              </a:rPr>
              <a:t>Общее психическое развитие. </a:t>
            </a:r>
          </a:p>
        </p:txBody>
      </p:sp>
      <p:pic>
        <p:nvPicPr>
          <p:cNvPr id="33796" name="Picture 6" descr="5"/>
          <p:cNvPicPr>
            <a:picLocks noChangeAspect="1" noChangeArrowheads="1"/>
          </p:cNvPicPr>
          <p:nvPr/>
        </p:nvPicPr>
        <p:blipFill>
          <a:blip r:embed="rId2"/>
          <a:srcRect t="1550" b="15657"/>
          <a:stretch>
            <a:fillRect/>
          </a:stretch>
        </p:blipFill>
        <p:spPr bwMode="auto">
          <a:xfrm>
            <a:off x="6621463" y="820738"/>
            <a:ext cx="5165725" cy="55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268288" y="220663"/>
            <a:ext cx="11730037" cy="2017712"/>
          </a:xfrm>
        </p:spPr>
        <p:txBody>
          <a:bodyPr/>
          <a:lstStyle/>
          <a:p>
            <a:r>
              <a:rPr lang="ru-RU" sz="3000" b="1" smtClean="0">
                <a:solidFill>
                  <a:srgbClr val="8D0515"/>
                </a:solidFill>
              </a:rPr>
              <a:t>Формирование личных качеств. В процессе труда, к которому относится и вязание, у детей могут сформироваться такие качества, как привычка к трудовому усилию, способность работать в коллективе. </a:t>
            </a:r>
          </a:p>
        </p:txBody>
      </p:sp>
      <p:pic>
        <p:nvPicPr>
          <p:cNvPr id="34820" name="Picture 4" descr="d6a06782-c33e-42af-a54e-6b759a548307"/>
          <p:cNvPicPr>
            <a:picLocks noChangeAspect="1" noChangeArrowheads="1"/>
          </p:cNvPicPr>
          <p:nvPr/>
        </p:nvPicPr>
        <p:blipFill>
          <a:blip r:embed="rId2"/>
          <a:srcRect b="9084"/>
          <a:stretch>
            <a:fillRect/>
          </a:stretch>
        </p:blipFill>
        <p:spPr bwMode="auto">
          <a:xfrm>
            <a:off x="2844800" y="1771650"/>
            <a:ext cx="7796213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/>
          </p:cNvSpPr>
          <p:nvPr>
            <p:ph type="body" idx="1"/>
          </p:nvPr>
        </p:nvSpPr>
        <p:spPr>
          <a:xfrm>
            <a:off x="614363" y="233363"/>
            <a:ext cx="10480675" cy="5883275"/>
          </a:xfrm>
        </p:spPr>
        <p:txBody>
          <a:bodyPr/>
          <a:lstStyle/>
          <a:p>
            <a:r>
              <a:rPr lang="ru-RU" sz="3000" b="1" smtClean="0">
                <a:solidFill>
                  <a:srgbClr val="8D0515"/>
                </a:solidFill>
                <a:latin typeface="Arial" charset="0"/>
              </a:rPr>
              <a:t>Вязание является наиболее благоприятным видом деятельности для учащихся с ограниченными возможностями здоровья.</a:t>
            </a:r>
          </a:p>
        </p:txBody>
      </p:sp>
      <p:pic>
        <p:nvPicPr>
          <p:cNvPr id="28677" name="Picture 5" descr="c7bc8afa-b421-46c5-bdf3-3ea5384194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" y="1698625"/>
            <a:ext cx="11036300" cy="4843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/>
          </p:cNvSpPr>
          <p:nvPr>
            <p:ph type="body" idx="1"/>
          </p:nvPr>
        </p:nvSpPr>
        <p:spPr>
          <a:xfrm>
            <a:off x="268288" y="407988"/>
            <a:ext cx="11587162" cy="1573212"/>
          </a:xfrm>
        </p:spPr>
        <p:txBody>
          <a:bodyPr/>
          <a:lstStyle/>
          <a:p>
            <a:r>
              <a:rPr lang="ru-RU" sz="3000" b="1" smtClean="0">
                <a:solidFill>
                  <a:srgbClr val="8D0515"/>
                </a:solidFill>
                <a:latin typeface="Arial" charset="0"/>
              </a:rPr>
              <a:t>Выполняя изделия в вязании, учащийся учится работать с различными материалами и инструментами, что позволяет расширить сенсорный опыт.</a:t>
            </a:r>
          </a:p>
        </p:txBody>
      </p:sp>
      <p:pic>
        <p:nvPicPr>
          <p:cNvPr id="29700" name="Picture 4" descr="3dfed7fe-4e93-40b1-9992-93b1b056f7c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52850" y="1981200"/>
            <a:ext cx="5784850" cy="4672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393700" y="390525"/>
            <a:ext cx="11572875" cy="12811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3000" b="1" smtClean="0">
                <a:solidFill>
                  <a:srgbClr val="8D0515"/>
                </a:solidFill>
                <a:latin typeface="Arial" charset="0"/>
              </a:rPr>
              <a:t>Социализация. Внеурочное занятие по вязанию помогают реализоваться и утвердиться детям в жизни, формируют умения и навыки, необходимые в обычной жизни.</a:t>
            </a:r>
          </a:p>
        </p:txBody>
      </p:sp>
      <p:pic>
        <p:nvPicPr>
          <p:cNvPr id="35844" name="Picture 10" descr="9825f999d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8838" y="1671638"/>
            <a:ext cx="8451850" cy="493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/>
          </p:cNvSpPr>
          <p:nvPr>
            <p:ph type="body" idx="1"/>
          </p:nvPr>
        </p:nvSpPr>
        <p:spPr>
          <a:xfrm>
            <a:off x="315913" y="265113"/>
            <a:ext cx="11037887" cy="1579562"/>
          </a:xfrm>
        </p:spPr>
        <p:txBody>
          <a:bodyPr/>
          <a:lstStyle/>
          <a:p>
            <a:r>
              <a:rPr lang="ru-RU" sz="3000" b="1" smtClean="0">
                <a:solidFill>
                  <a:srgbClr val="8D0515"/>
                </a:solidFill>
                <a:latin typeface="Arial" charset="0"/>
              </a:rPr>
              <a:t>Результат работы всегда получается хорошим, что создает на занятиях ситуацию успеха для учащихся, корректирует его эмоционально-волевую</a:t>
            </a:r>
            <a:r>
              <a:rPr lang="ru-RU" sz="3000" b="1" smtClean="0">
                <a:solidFill>
                  <a:srgbClr val="8D0515"/>
                </a:solidFill>
              </a:rPr>
              <a:t> </a:t>
            </a:r>
            <a:r>
              <a:rPr lang="ru-RU" sz="3000" b="1" smtClean="0">
                <a:solidFill>
                  <a:srgbClr val="8D0515"/>
                </a:solidFill>
                <a:latin typeface="Arial" charset="0"/>
              </a:rPr>
              <a:t>сферу.</a:t>
            </a:r>
          </a:p>
        </p:txBody>
      </p:sp>
      <p:sp>
        <p:nvSpPr>
          <p:cNvPr id="30725" name="AutoShape 5" descr="60a79d4b-ba38-49a0-a81f-ce5d80ac695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30727" name="AutoShape 7" descr="60a79d4b-ba38-49a0-a81f-ce5d80ac695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30728" name="Picture 5" descr="WhatsApp Image 2024-10-13 at 18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 l="7634" r="12105"/>
          <a:stretch>
            <a:fillRect/>
          </a:stretch>
        </p:blipFill>
        <p:spPr bwMode="auto">
          <a:xfrm>
            <a:off x="5554663" y="1844675"/>
            <a:ext cx="5273675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9" descr="60a79d4b-ba38-49a0-a81f-ce5d80ac695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2075" y="1844675"/>
            <a:ext cx="3614738" cy="4587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/>
          </p:cNvSpPr>
          <p:nvPr>
            <p:ph type="body" idx="1"/>
          </p:nvPr>
        </p:nvSpPr>
        <p:spPr>
          <a:xfrm>
            <a:off x="1276350" y="236538"/>
            <a:ext cx="10915650" cy="16398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3000" b="1" smtClean="0">
                <a:solidFill>
                  <a:srgbClr val="8D0515"/>
                </a:solidFill>
                <a:latin typeface="Arial" charset="0"/>
              </a:rPr>
              <a:t>Результат работы повышает самооценку, вселяет уверенность в своих силах, развивает интерес к творческой деятельности. </a:t>
            </a:r>
          </a:p>
        </p:txBody>
      </p:sp>
      <p:pic>
        <p:nvPicPr>
          <p:cNvPr id="31749" name="Picture 4" descr="WhatsApp Image 2024-10-16 at 17"/>
          <p:cNvPicPr>
            <a:picLocks noChangeAspect="1" noChangeArrowheads="1"/>
          </p:cNvPicPr>
          <p:nvPr/>
        </p:nvPicPr>
        <p:blipFill>
          <a:blip r:embed="rId2"/>
          <a:srcRect l="4190" r="7333"/>
          <a:stretch>
            <a:fillRect/>
          </a:stretch>
        </p:blipFill>
        <p:spPr bwMode="auto">
          <a:xfrm>
            <a:off x="3105150" y="1576388"/>
            <a:ext cx="7064375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/>
          </p:cNvSpPr>
          <p:nvPr>
            <p:ph type="body" idx="1"/>
          </p:nvPr>
        </p:nvSpPr>
        <p:spPr>
          <a:xfrm>
            <a:off x="962025" y="709613"/>
            <a:ext cx="4587875" cy="5707062"/>
          </a:xfrm>
        </p:spPr>
        <p:txBody>
          <a:bodyPr/>
          <a:lstStyle/>
          <a:p>
            <a:pPr marL="457200" indent="-457200"/>
            <a:r>
              <a:rPr lang="ru-RU" sz="3200" b="1" u="sng" smtClean="0">
                <a:solidFill>
                  <a:srgbClr val="8D0515"/>
                </a:solidFill>
                <a:latin typeface="Arial" charset="0"/>
              </a:rPr>
              <a:t>Вязаные пособия</a:t>
            </a:r>
            <a:r>
              <a:rPr lang="ru-RU" sz="3200" b="1" smtClean="0">
                <a:solidFill>
                  <a:srgbClr val="8D0515"/>
                </a:solidFill>
                <a:latin typeface="Arial" charset="0"/>
              </a:rPr>
              <a:t> оказывают позитивное воздействие не только на сенсорное развитие, но и на общее психическое развитие ребёнка</a:t>
            </a:r>
            <a:r>
              <a:rPr lang="ru-RU" sz="3200" smtClean="0">
                <a:solidFill>
                  <a:srgbClr val="8D0515"/>
                </a:solidFill>
                <a:latin typeface="Arial" charset="0"/>
              </a:rPr>
              <a:t>. </a:t>
            </a:r>
          </a:p>
          <a:p>
            <a:pPr marL="457200" indent="-457200"/>
            <a:endParaRPr lang="ru-RU" sz="3200" b="1" smtClean="0">
              <a:solidFill>
                <a:srgbClr val="8D0515"/>
              </a:solidFill>
              <a:latin typeface="Arial" charset="0"/>
            </a:endParaRPr>
          </a:p>
          <a:p>
            <a:pPr marL="457200" indent="-457200"/>
            <a:endParaRPr lang="ru-RU" sz="3200" smtClean="0"/>
          </a:p>
        </p:txBody>
      </p:sp>
      <p:pic>
        <p:nvPicPr>
          <p:cNvPr id="36868" name="Picture 11" descr="0ac0f764-10e9-4d01-a47d-62ee40e85dc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81725" y="438150"/>
            <a:ext cx="5043488" cy="597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d44c7816540784f751810f3bfac6b0b7_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292225" y="377825"/>
            <a:ext cx="7851775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000" b="1" i="1">
                <a:solidFill>
                  <a:srgbClr val="8D0515"/>
                </a:solidFill>
              </a:rPr>
              <a:t>          Любовь Петровна Табачная</a:t>
            </a:r>
          </a:p>
          <a:p>
            <a:r>
              <a:rPr lang="ru-RU" sz="3000" i="1">
                <a:solidFill>
                  <a:srgbClr val="8D0515"/>
                </a:solidFill>
              </a:rPr>
              <a:t>                          учитель</a:t>
            </a:r>
          </a:p>
          <a:p>
            <a:r>
              <a:rPr lang="ru-RU" sz="3000" b="1" i="1">
                <a:solidFill>
                  <a:srgbClr val="8D0515"/>
                </a:solidFill>
              </a:rPr>
              <a:t>ГКОУ Краснодарского края </a:t>
            </a:r>
          </a:p>
          <a:p>
            <a:r>
              <a:rPr lang="ru-RU" sz="3000" b="1" i="1">
                <a:solidFill>
                  <a:srgbClr val="8D0515"/>
                </a:solidFill>
              </a:rPr>
              <a:t>специальная (коррекционная) </a:t>
            </a:r>
          </a:p>
          <a:p>
            <a:r>
              <a:rPr lang="ru-RU" sz="3000" b="1" i="1">
                <a:solidFill>
                  <a:srgbClr val="8D0515"/>
                </a:solidFill>
              </a:rPr>
              <a:t>школа - интернат № 28 </a:t>
            </a:r>
          </a:p>
          <a:p>
            <a:r>
              <a:rPr lang="ru-RU" sz="3000" b="1" i="1">
                <a:solidFill>
                  <a:srgbClr val="8D0515"/>
                </a:solidFill>
              </a:rPr>
              <a:t>п. Суворов - Черкесский</a:t>
            </a:r>
          </a:p>
          <a:p>
            <a:endParaRPr lang="ru-RU" sz="3000" b="1" i="1">
              <a:solidFill>
                <a:srgbClr val="8D0515"/>
              </a:solidFill>
            </a:endParaRPr>
          </a:p>
          <a:p>
            <a:r>
              <a:rPr lang="ru-RU" sz="3000" i="1">
                <a:solidFill>
                  <a:srgbClr val="8D0515"/>
                </a:solidFill>
              </a:rPr>
              <a:t>Краснодарский край город-курорт Анапа, поселок Суворов - Черкесский, </a:t>
            </a:r>
          </a:p>
          <a:p>
            <a:r>
              <a:rPr lang="ru-RU" sz="3000" i="1">
                <a:solidFill>
                  <a:srgbClr val="8D0515"/>
                </a:solidFill>
              </a:rPr>
              <a:t>улица Пушкина, дом 2</a:t>
            </a:r>
          </a:p>
          <a:p>
            <a:r>
              <a:rPr lang="ru-RU" sz="3000" i="1">
                <a:solidFill>
                  <a:srgbClr val="8D0515"/>
                </a:solidFill>
              </a:rPr>
              <a:t>тел.: +7(86133) 9-62-03</a:t>
            </a:r>
            <a:endParaRPr lang="ru-RU" sz="3000">
              <a:solidFill>
                <a:srgbClr val="8D0515"/>
              </a:solidFill>
            </a:endParaRPr>
          </a:p>
          <a:p>
            <a:pPr algn="ctr"/>
            <a:endParaRPr lang="ru-RU" sz="3000">
              <a:solidFill>
                <a:srgbClr val="8D0515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254</Words>
  <Application>Microsoft Office PowerPoint</Application>
  <PresentationFormat>Широкоэкранный</PresentationFormat>
  <Paragraphs>28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Admin</cp:lastModifiedBy>
  <cp:revision>7</cp:revision>
  <dcterms:created xsi:type="dcterms:W3CDTF">2023-07-14T15:15:35Z</dcterms:created>
  <dcterms:modified xsi:type="dcterms:W3CDTF">2025-06-09T05:19:14Z</dcterms:modified>
</cp:coreProperties>
</file>